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FC27A-06CE-07E7-F2E8-63B3ED98D137}" v="194" dt="2024-04-07T14:06:55.61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print">
            <a:extLst>
              <a:ext uri="{BEBA8EAE-BF5A-486C-A8C5-ECC9F3942E4B}">
                <a14:imgProps xmlns:a14="http://schemas.microsoft.com/office/drawing/2010/main" xmlns="">
                  <a14:imgLayer>
                    <a14:imgEffect>
                      <a14:brightnessContrast bright="20000"/>
                    </a14:imgEffect>
                  </a14:imgLayer>
                </a14:imgProps>
              </a:ext>
              <a:ext uri="{28A0092B-C50C-407E-A947-70E740481C1C}">
                <a14:useLocalDpi xmlns:a14="http://schemas.microsoft.com/office/drawing/2010/main" xmlns="" val="0"/>
              </a:ext>
            </a:extLst>
          </a:blip>
          <a:srcRect l="5113" t="16971" r="3993" b="13632"/>
          <a:stretch/>
        </p:blipFill>
        <p:spPr>
          <a:xfrm>
            <a:off x="0" y="3302343"/>
            <a:ext cx="9144000" cy="3578942"/>
          </a:xfrm>
          <a:prstGeom prst="rect">
            <a:avLst/>
          </a:prstGeom>
        </p:spPr>
      </p:pic>
      <p:sp>
        <p:nvSpPr>
          <p:cNvPr id="2" name="Tytuł 1"/>
          <p:cNvSpPr>
            <a:spLocks noGrp="1"/>
          </p:cNvSpPr>
          <p:nvPr>
            <p:ph type="ctrTitle" hasCustomPrompt="1"/>
          </p:nvPr>
        </p:nvSpPr>
        <p:spPr>
          <a:xfrm>
            <a:off x="467544" y="404664"/>
            <a:ext cx="8280920" cy="1470025"/>
          </a:xfrm>
        </p:spPr>
        <p:txBody>
          <a:bodyPr/>
          <a:lstStyle>
            <a:lvl1pPr algn="l">
              <a:defRPr/>
            </a:lvl1pPr>
          </a:lstStyle>
          <a:p>
            <a:r>
              <a:rPr lang="pl-PL" dirty="0"/>
              <a:t>To jest tytuł prezentacji</a:t>
            </a:r>
          </a:p>
        </p:txBody>
      </p:sp>
      <p:sp>
        <p:nvSpPr>
          <p:cNvPr id="6" name="Symbol zastępczy numeru slajdu 5"/>
          <p:cNvSpPr>
            <a:spLocks noGrp="1"/>
          </p:cNvSpPr>
          <p:nvPr>
            <p:ph type="sldNum" sz="quarter" idx="12"/>
          </p:nvPr>
        </p:nvSpPr>
        <p:spPr/>
        <p:txBody>
          <a:bodyPr/>
          <a:lstStyle/>
          <a:p>
            <a:fld id="{C31F6A67-98D3-4B9B-9754-4C4E32488993}" type="slidenum">
              <a:rPr lang="pl-PL" smtClean="0"/>
              <a:pPr/>
              <a:t>‹#›</a:t>
            </a:fld>
            <a:endParaRPr lang="pl-PL"/>
          </a:p>
        </p:txBody>
      </p:sp>
      <p:pic>
        <p:nvPicPr>
          <p:cNvPr id="3" name="Obraz 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159" t="15740" r="16876" b="15443"/>
          <a:stretch/>
        </p:blipFill>
        <p:spPr>
          <a:xfrm>
            <a:off x="4424697" y="5799997"/>
            <a:ext cx="4615083" cy="1058003"/>
          </a:xfrm>
          <a:prstGeom prst="rect">
            <a:avLst/>
          </a:prstGeom>
        </p:spPr>
      </p:pic>
    </p:spTree>
    <p:extLst>
      <p:ext uri="{BB962C8B-B14F-4D97-AF65-F5344CB8AC3E}">
        <p14:creationId xmlns:p14="http://schemas.microsoft.com/office/powerpoint/2010/main" xmlns="" val="333318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7B926B5-D830-4083-82EC-C65D89635B83}" type="datetimeFigureOut">
              <a:rPr lang="pl-PL" smtClean="0"/>
              <a:pPr/>
              <a:t>07.04.2024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DFDA03-15EA-4FF8-801B-0A8B9854201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926B5-D830-4083-82EC-C65D89635B83}" type="datetimeFigureOut">
              <a:rPr lang="pl-PL" smtClean="0"/>
              <a:pPr/>
              <a:t>07.04.2024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FDA03-15EA-4FF8-801B-0A8B985420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antis.p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antis.pl/"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siegarnia.pwn.p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atuli.p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ubimyczytac.p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ubimyczytac.p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357158" y="428604"/>
            <a:ext cx="8215370" cy="3071833"/>
          </a:xfrm>
        </p:spPr>
        <p:txBody>
          <a:bodyPr>
            <a:normAutofit fontScale="90000"/>
          </a:bodyPr>
          <a:lstStyle/>
          <a:p>
            <a:pPr algn="ctr"/>
            <a:r>
              <a:rPr lang="pl-PL" sz="5000" i="1" dirty="0">
                <a:solidFill>
                  <a:srgbClr val="C00000"/>
                </a:solidFill>
              </a:rPr>
              <a:t>         </a:t>
            </a:r>
            <a:r>
              <a:rPr lang="pl-PL" sz="5000" i="1" dirty="0"/>
              <a:t/>
            </a:r>
            <a:br>
              <a:rPr lang="pl-PL" sz="5000" i="1" dirty="0"/>
            </a:br>
            <a:r>
              <a:rPr lang="pl-PL" sz="5000" i="1" dirty="0">
                <a:solidFill>
                  <a:srgbClr val="C00000"/>
                </a:solidFill>
              </a:rPr>
              <a:t>              </a:t>
            </a:r>
            <a:r>
              <a:rPr lang="pl-PL" sz="5000" i="1" dirty="0"/>
              <a:t/>
            </a:r>
            <a:br>
              <a:rPr lang="pl-PL" sz="5000" i="1" dirty="0"/>
            </a:br>
            <a:r>
              <a:rPr lang="pl-PL" sz="5000" i="1" dirty="0"/>
              <a:t/>
            </a:r>
            <a:br>
              <a:rPr lang="pl-PL" sz="5000" i="1" dirty="0"/>
            </a:br>
            <a:r>
              <a:rPr lang="pl-PL" sz="6000" i="1" dirty="0">
                <a:solidFill>
                  <a:schemeClr val="tx2"/>
                </a:solidFill>
              </a:rPr>
              <a:t>Warto  przeczytać</a:t>
            </a:r>
            <a:br>
              <a:rPr lang="pl-PL" sz="6000" i="1" dirty="0">
                <a:solidFill>
                  <a:schemeClr val="tx2"/>
                </a:solidFill>
              </a:rPr>
            </a:br>
            <a:r>
              <a:rPr lang="pl-PL" sz="6000" i="1" dirty="0">
                <a:solidFill>
                  <a:schemeClr val="tx2"/>
                </a:solidFill>
              </a:rPr>
              <a:t/>
            </a:r>
            <a:br>
              <a:rPr lang="pl-PL" sz="6000" i="1" dirty="0">
                <a:solidFill>
                  <a:schemeClr val="tx2"/>
                </a:solidFill>
              </a:rPr>
            </a:br>
            <a:r>
              <a:rPr lang="pl-PL" sz="2200" i="1" dirty="0">
                <a:solidFill>
                  <a:schemeClr val="tx2"/>
                </a:solidFill>
              </a:rPr>
              <a:t>Monika Płonka</a:t>
            </a:r>
            <a:br>
              <a:rPr lang="pl-PL" sz="2200" i="1" dirty="0">
                <a:solidFill>
                  <a:schemeClr val="tx2"/>
                </a:solidFill>
              </a:rPr>
            </a:br>
            <a:r>
              <a:rPr lang="pl-PL" sz="2200" i="1" dirty="0">
                <a:solidFill>
                  <a:schemeClr val="tx2"/>
                </a:solidFill>
              </a:rPr>
              <a:t>doradca metodyczny ds. bibliotek szkolnych</a:t>
            </a:r>
            <a:br>
              <a:rPr lang="pl-PL" sz="2200" i="1" dirty="0">
                <a:solidFill>
                  <a:schemeClr val="tx2"/>
                </a:solidFill>
              </a:rPr>
            </a:br>
            <a:r>
              <a:rPr lang="pl-PL" sz="2200" i="1" dirty="0">
                <a:solidFill>
                  <a:schemeClr val="tx2"/>
                </a:solidFill>
              </a:rPr>
              <a:t>monika.płonka@odn.kalisz.pl</a:t>
            </a:r>
            <a:br>
              <a:rPr lang="pl-PL" sz="2200" i="1" dirty="0">
                <a:solidFill>
                  <a:schemeClr val="tx2"/>
                </a:solidFill>
              </a:rPr>
            </a:br>
            <a:r>
              <a:rPr lang="pl-PL" sz="6000" i="1" dirty="0">
                <a:solidFill>
                  <a:srgbClr val="C00000"/>
                </a:solidFill>
              </a:rPr>
              <a:t/>
            </a:r>
            <a:br>
              <a:rPr lang="pl-PL" sz="6000" i="1" dirty="0">
                <a:solidFill>
                  <a:srgbClr val="C00000"/>
                </a:solidFill>
              </a:rPr>
            </a:br>
            <a:r>
              <a:rPr lang="pl-PL" i="1" dirty="0">
                <a:solidFill>
                  <a:srgbClr val="C00000"/>
                </a:solidFill>
              </a:rPr>
              <a:t/>
            </a:r>
            <a:br>
              <a:rPr lang="pl-PL" i="1" dirty="0">
                <a:solidFill>
                  <a:srgbClr val="C00000"/>
                </a:solidFill>
              </a:rPr>
            </a:br>
            <a:r>
              <a:rPr lang="pl-PL" i="1" dirty="0">
                <a:solidFill>
                  <a:srgbClr val="C00000"/>
                </a:solidFill>
              </a:rPr>
              <a:t/>
            </a:r>
            <a:br>
              <a:rPr lang="pl-PL" i="1" dirty="0">
                <a:solidFill>
                  <a:srgbClr val="C00000"/>
                </a:solidFill>
              </a:rPr>
            </a:br>
            <a:endParaRPr lang="pl-PL" i="1" dirty="0">
              <a:solidFill>
                <a:srgbClr val="C00000"/>
              </a:solidFill>
            </a:endParaRPr>
          </a:p>
        </p:txBody>
      </p:sp>
    </p:spTree>
    <p:extLst>
      <p:ext uri="{BB962C8B-B14F-4D97-AF65-F5344CB8AC3E}">
        <p14:creationId xmlns:p14="http://schemas.microsoft.com/office/powerpoint/2010/main" xmlns="" val="268423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p:cNvSpPr>
            <a:spLocks noGrp="1"/>
          </p:cNvSpPr>
          <p:nvPr>
            <p:ph type="body" sz="half" idx="2"/>
          </p:nvPr>
        </p:nvSpPr>
        <p:spPr>
          <a:xfrm>
            <a:off x="357158" y="357166"/>
            <a:ext cx="4143404" cy="6357982"/>
          </a:xfrm>
        </p:spPr>
        <p:txBody>
          <a:bodyPr vert="horz" lIns="91440" tIns="45720" rIns="91440" bIns="45720" rtlCol="0" anchor="t">
            <a:noAutofit/>
          </a:bodyPr>
          <a:lstStyle/>
          <a:p>
            <a:r>
              <a:rPr lang="pl-PL" sz="2400" b="1" dirty="0">
                <a:solidFill>
                  <a:schemeClr val="tx2"/>
                </a:solidFill>
              </a:rPr>
              <a:t>Paderborn</a:t>
            </a:r>
            <a:endParaRPr lang="en-US" sz="2400">
              <a:solidFill>
                <a:schemeClr val="tx2"/>
              </a:solidFill>
              <a:cs typeface="Calibri"/>
            </a:endParaRPr>
          </a:p>
          <a:p>
            <a:r>
              <a:rPr lang="pl-PL" sz="1700" b="1" dirty="0">
                <a:solidFill>
                  <a:schemeClr val="tx2"/>
                </a:solidFill>
                <a:ea typeface="+mn-lt"/>
                <a:cs typeface="+mn-lt"/>
              </a:rPr>
              <a:t>Remigiusz Mróz</a:t>
            </a:r>
            <a:endParaRPr lang="pl-PL" dirty="0">
              <a:solidFill>
                <a:schemeClr val="tx2"/>
              </a:solidFill>
            </a:endParaRPr>
          </a:p>
          <a:p>
            <a:endParaRPr lang="pl-PL" sz="2400" dirty="0">
              <a:solidFill>
                <a:schemeClr val="tx2"/>
              </a:solidFill>
              <a:ea typeface="+mn-lt"/>
              <a:cs typeface="+mn-lt"/>
            </a:endParaRPr>
          </a:p>
          <a:p>
            <a:r>
              <a:rPr lang="pl-PL" sz="1200" dirty="0">
                <a:solidFill>
                  <a:srgbClr val="212529"/>
                </a:solidFill>
                <a:ea typeface="+mn-lt"/>
                <a:cs typeface="+mn-lt"/>
              </a:rPr>
              <a:t>Tym razem czytelnikom przyjdzie śledzić poczynania prokuratora Olgierda </a:t>
            </a:r>
            <a:r>
              <a:rPr lang="pl-PL" sz="1200" dirty="0" err="1">
                <a:solidFill>
                  <a:srgbClr val="212529"/>
                </a:solidFill>
                <a:ea typeface="+mn-lt"/>
                <a:cs typeface="+mn-lt"/>
              </a:rPr>
              <a:t>Paderborna</a:t>
            </a:r>
            <a:r>
              <a:rPr lang="pl-PL" sz="1200" dirty="0">
                <a:solidFill>
                  <a:srgbClr val="212529"/>
                </a:solidFill>
                <a:ea typeface="+mn-lt"/>
                <a:cs typeface="+mn-lt"/>
              </a:rPr>
              <a:t>, a w samym centrum wydarzeń będzie znajdować się jego była żona - Nina Pokora. Tempo powieści zostanie znacznie podkręcone, właśnie przez fakt, że to osoba bezpośrednio związana z charyzmatycznym prokuratorem zniknie w niewyjaśnionych okolicznościach.</a:t>
            </a:r>
            <a:endParaRPr lang="pl-PL" dirty="0">
              <a:solidFill>
                <a:srgbClr val="212529"/>
              </a:solidFill>
              <a:ea typeface="+mn-lt"/>
              <a:cs typeface="+mn-lt"/>
            </a:endParaRPr>
          </a:p>
          <a:p>
            <a:r>
              <a:rPr lang="en-US" dirty="0"/>
              <a:t/>
            </a:r>
            <a:br>
              <a:rPr lang="en-US" dirty="0"/>
            </a:br>
            <a:r>
              <a:rPr lang="pl-PL" sz="1200" dirty="0">
                <a:solidFill>
                  <a:srgbClr val="212529"/>
                </a:solidFill>
                <a:ea typeface="+mn-lt"/>
                <a:cs typeface="+mn-lt"/>
              </a:rPr>
              <a:t>Główny bohater wraz z Karoliną </a:t>
            </a:r>
            <a:r>
              <a:rPr lang="pl-PL" sz="1200" err="1">
                <a:solidFill>
                  <a:srgbClr val="212529"/>
                </a:solidFill>
                <a:ea typeface="+mn-lt"/>
                <a:cs typeface="+mn-lt"/>
              </a:rPr>
              <a:t>Siarkowską</a:t>
            </a:r>
            <a:r>
              <a:rPr lang="pl-PL" sz="1200" dirty="0">
                <a:solidFill>
                  <a:srgbClr val="212529"/>
                </a:solidFill>
                <a:ea typeface="+mn-lt"/>
                <a:cs typeface="+mn-lt"/>
              </a:rPr>
              <a:t> rozpoczną własne śledztwo, a z pomocą przyjdzie im nie kto inny, jak sam - świetnie znany fanom </a:t>
            </a:r>
            <a:r>
              <a:rPr lang="pl-PL" sz="1200" dirty="0">
                <a:solidFill>
                  <a:srgbClr val="193B89"/>
                </a:solidFill>
                <a:ea typeface="+mn-lt"/>
                <a:cs typeface="+mn-lt"/>
              </a:rPr>
              <a:t>Mroza</a:t>
            </a:r>
            <a:r>
              <a:rPr lang="pl-PL" sz="1200" dirty="0">
                <a:solidFill>
                  <a:srgbClr val="212529"/>
                </a:solidFill>
                <a:ea typeface="+mn-lt"/>
                <a:cs typeface="+mn-lt"/>
              </a:rPr>
              <a:t> - Piotr </a:t>
            </a:r>
            <a:r>
              <a:rPr lang="pl-PL" sz="1200" err="1">
                <a:solidFill>
                  <a:srgbClr val="212529"/>
                </a:solidFill>
                <a:ea typeface="+mn-lt"/>
                <a:cs typeface="+mn-lt"/>
              </a:rPr>
              <a:t>Langer</a:t>
            </a:r>
            <a:r>
              <a:rPr lang="pl-PL" sz="1200" dirty="0">
                <a:solidFill>
                  <a:srgbClr val="212529"/>
                </a:solidFill>
                <a:ea typeface="+mn-lt"/>
                <a:cs typeface="+mn-lt"/>
              </a:rPr>
              <a:t>. Czy ten osobliwy zespół podoła poszukiwaniom i prawidłowo odczyta podrzucane mu wskazówki? Tym bardziej, że niezwykle ważnym kontekstem dla kolejnych ruchów porywacza okaże się astrologia.</a:t>
            </a:r>
            <a:endParaRPr lang="pl-PL" dirty="0">
              <a:solidFill>
                <a:srgbClr val="212529"/>
              </a:solidFill>
              <a:ea typeface="+mn-lt"/>
              <a:cs typeface="+mn-lt"/>
            </a:endParaRPr>
          </a:p>
          <a:p>
            <a:endParaRPr lang="pl-PL" sz="1200" dirty="0">
              <a:solidFill>
                <a:srgbClr val="242424"/>
              </a:solidFill>
              <a:ea typeface="+mn-lt"/>
              <a:cs typeface="+mn-lt"/>
            </a:endParaRPr>
          </a:p>
          <a:p>
            <a:endParaRPr lang="pl-PL" dirty="0">
              <a:solidFill>
                <a:srgbClr val="242424"/>
              </a:solidFill>
              <a:cs typeface="Calibri"/>
            </a:endParaRPr>
          </a:p>
          <a:p>
            <a:endParaRPr lang="pl-PL" dirty="0">
              <a:solidFill>
                <a:srgbClr val="242424"/>
              </a:solidFill>
              <a:ea typeface="+mn-lt"/>
              <a:cs typeface="+mn-lt"/>
            </a:endParaRPr>
          </a:p>
          <a:p>
            <a:endParaRPr lang="pl-PL" dirty="0">
              <a:solidFill>
                <a:srgbClr val="242424"/>
              </a:solidFill>
              <a:ea typeface="+mn-lt"/>
              <a:cs typeface="+mn-lt"/>
            </a:endParaRPr>
          </a:p>
          <a:p>
            <a:endParaRPr lang="pl-PL" dirty="0">
              <a:solidFill>
                <a:srgbClr val="242424"/>
              </a:solidFill>
              <a:ea typeface="+mn-lt"/>
              <a:cs typeface="+mn-lt"/>
            </a:endParaRPr>
          </a:p>
          <a:p>
            <a:endParaRPr lang="pl-PL" dirty="0">
              <a:solidFill>
                <a:srgbClr val="242424"/>
              </a:solidFill>
              <a:ea typeface="+mn-lt"/>
              <a:cs typeface="+mn-lt"/>
            </a:endParaRPr>
          </a:p>
          <a:p>
            <a:endParaRPr lang="pl-PL" dirty="0">
              <a:solidFill>
                <a:srgbClr val="242424"/>
              </a:solidFill>
              <a:ea typeface="+mn-lt"/>
              <a:cs typeface="+mn-lt"/>
            </a:endParaRPr>
          </a:p>
          <a:p>
            <a:endParaRPr lang="pl-PL" dirty="0">
              <a:solidFill>
                <a:srgbClr val="242424"/>
              </a:solidFill>
              <a:ea typeface="+mn-lt"/>
              <a:cs typeface="+mn-lt"/>
            </a:endParaRPr>
          </a:p>
          <a:p>
            <a:endParaRPr lang="pl-PL" sz="1050" dirty="0">
              <a:ea typeface="+mn-lt"/>
              <a:cs typeface="+mn-lt"/>
            </a:endParaRPr>
          </a:p>
          <a:p>
            <a:r>
              <a:rPr lang="pl-PL" sz="1200" dirty="0">
                <a:ea typeface="+mn-lt"/>
                <a:cs typeface="+mn-lt"/>
              </a:rPr>
              <a:t>Źródło: </a:t>
            </a:r>
            <a:r>
              <a:rPr lang="pl-PL" sz="1200" dirty="0">
                <a:ea typeface="+mn-lt"/>
                <a:cs typeface="+mn-lt"/>
                <a:hlinkClick r:id="rId2"/>
              </a:rPr>
              <a:t>https://tantis.pl/</a:t>
            </a:r>
            <a:r>
              <a:rPr lang="pl-PL" sz="1200" dirty="0">
                <a:ea typeface="+mn-lt"/>
                <a:cs typeface="+mn-lt"/>
              </a:rPr>
              <a:t> </a:t>
            </a:r>
          </a:p>
          <a:p>
            <a:endParaRPr lang="pl-PL" sz="1800" b="1" dirty="0">
              <a:solidFill>
                <a:srgbClr val="C00000"/>
              </a:solidFill>
              <a:cs typeface="Calibri"/>
            </a:endParaRPr>
          </a:p>
        </p:txBody>
      </p:sp>
      <p:pic>
        <p:nvPicPr>
          <p:cNvPr id="5" name="Content Placeholder 4">
            <a:extLst>
              <a:ext uri="{FF2B5EF4-FFF2-40B4-BE49-F238E27FC236}">
                <a16:creationId xmlns:a16="http://schemas.microsoft.com/office/drawing/2014/main" xmlns="" id="{72142113-6F60-1637-F547-1D825ADEDD6F}"/>
              </a:ext>
            </a:extLst>
          </p:cNvPr>
          <p:cNvPicPr>
            <a:picLocks noGrp="1" noChangeAspect="1"/>
          </p:cNvPicPr>
          <p:nvPr>
            <p:ph idx="1"/>
          </p:nvPr>
        </p:nvPicPr>
        <p:blipFill>
          <a:blip r:embed="rId3" cstate="print"/>
          <a:stretch>
            <a:fillRect/>
          </a:stretch>
        </p:blipFill>
        <p:spPr>
          <a:xfrm>
            <a:off x="4940064" y="218361"/>
            <a:ext cx="3825512" cy="58531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357158" y="428604"/>
            <a:ext cx="8215370" cy="3071833"/>
          </a:xfrm>
        </p:spPr>
        <p:txBody>
          <a:bodyPr>
            <a:normAutofit/>
          </a:bodyPr>
          <a:lstStyle/>
          <a:p>
            <a:r>
              <a:rPr lang="pl-PL" i="1" dirty="0">
                <a:solidFill>
                  <a:schemeClr val="tx2"/>
                </a:solidFill>
              </a:rPr>
              <a:t>Książka nauczyciela i rodzica</a:t>
            </a:r>
            <a:r>
              <a:rPr lang="pl-PL" i="1" dirty="0">
                <a:solidFill>
                  <a:srgbClr val="C00000"/>
                </a:solidFill>
              </a:rPr>
              <a:t>   </a:t>
            </a:r>
            <a:r>
              <a:rPr lang="pl-PL" i="1" dirty="0"/>
              <a:t/>
            </a:r>
            <a:br>
              <a:rPr lang="pl-PL" i="1" dirty="0"/>
            </a:br>
            <a:r>
              <a:rPr lang="pl-PL" i="1" dirty="0"/>
              <a:t/>
            </a:r>
            <a:br>
              <a:rPr lang="pl-PL" i="1" dirty="0"/>
            </a:br>
            <a:r>
              <a:rPr lang="pl-PL" i="1" dirty="0">
                <a:solidFill>
                  <a:srgbClr val="C00000"/>
                </a:solidFill>
              </a:rPr>
              <a:t>            </a:t>
            </a:r>
            <a:br>
              <a:rPr lang="pl-PL" i="1" dirty="0">
                <a:solidFill>
                  <a:srgbClr val="C00000"/>
                </a:solidFill>
              </a:rPr>
            </a:br>
            <a:endParaRPr lang="pl-PL" sz="3000" i="1" dirty="0">
              <a:solidFill>
                <a:srgbClr val="C00000"/>
              </a:solidFill>
            </a:endParaRPr>
          </a:p>
        </p:txBody>
      </p:sp>
    </p:spTree>
    <p:extLst>
      <p:ext uri="{BB962C8B-B14F-4D97-AF65-F5344CB8AC3E}">
        <p14:creationId xmlns:p14="http://schemas.microsoft.com/office/powerpoint/2010/main" xmlns="" val="268423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57158" y="428604"/>
            <a:ext cx="4286280" cy="6143668"/>
          </a:xfrm>
        </p:spPr>
        <p:txBody>
          <a:bodyPr vert="horz" lIns="91440" tIns="45720" rIns="91440" bIns="45720" rtlCol="0" anchor="t">
            <a:normAutofit fontScale="55000" lnSpcReduction="20000"/>
          </a:bodyPr>
          <a:lstStyle/>
          <a:p>
            <a:r>
              <a:rPr lang="pl-PL" sz="2600" b="1" dirty="0">
                <a:solidFill>
                  <a:schemeClr val="tx2"/>
                </a:solidFill>
              </a:rPr>
              <a:t>Uwięzieni w słowach rodziców. Jak uwolnić się od zaklęć, które rzucano na nas w dzieciństwie</a:t>
            </a:r>
            <a:endParaRPr lang="en-US" sz="2600" dirty="0">
              <a:solidFill>
                <a:schemeClr val="tx2"/>
              </a:solidFill>
              <a:cs typeface="Calibri"/>
            </a:endParaRPr>
          </a:p>
          <a:p>
            <a:endParaRPr lang="pl-PL" sz="4000" b="1" dirty="0">
              <a:solidFill>
                <a:schemeClr val="tx2"/>
              </a:solidFill>
              <a:cs typeface="Calibri"/>
            </a:endParaRPr>
          </a:p>
          <a:p>
            <a:r>
              <a:rPr lang="pl-PL" sz="2000" dirty="0">
                <a:solidFill>
                  <a:schemeClr val="tx2"/>
                </a:solidFill>
                <a:ea typeface="+mn-lt"/>
                <a:cs typeface="+mn-lt"/>
              </a:rPr>
              <a:t>Agnieszka Kozak, Jacek Wasilewski</a:t>
            </a:r>
            <a:endParaRPr lang="pl-PL" sz="2000" dirty="0">
              <a:solidFill>
                <a:schemeClr val="tx2"/>
              </a:solidFill>
              <a:cs typeface="Calibri"/>
            </a:endParaRPr>
          </a:p>
          <a:p>
            <a:endParaRPr lang="pl-PL" sz="1900" dirty="0">
              <a:solidFill>
                <a:schemeClr val="tx2"/>
              </a:solidFill>
              <a:ea typeface="+mn-lt"/>
              <a:cs typeface="+mn-lt"/>
            </a:endParaRPr>
          </a:p>
          <a:p>
            <a:endParaRPr lang="pl-PL" sz="1900" dirty="0">
              <a:solidFill>
                <a:schemeClr val="tx2"/>
              </a:solidFill>
              <a:ea typeface="+mn-lt"/>
              <a:cs typeface="+mn-lt"/>
            </a:endParaRPr>
          </a:p>
          <a:p>
            <a:pPr algn="just"/>
            <a:endParaRPr lang="pl-PL" sz="1500" dirty="0">
              <a:solidFill>
                <a:srgbClr val="000000"/>
              </a:solidFill>
              <a:ea typeface="+mn-lt"/>
              <a:cs typeface="+mn-lt"/>
            </a:endParaRPr>
          </a:p>
          <a:p>
            <a:pPr algn="just">
              <a:lnSpc>
                <a:spcPct val="120000"/>
              </a:lnSpc>
            </a:pPr>
            <a:r>
              <a:rPr lang="pl-PL" sz="2000" dirty="0">
                <a:solidFill>
                  <a:srgbClr val="212529"/>
                </a:solidFill>
                <a:ea typeface="+mn-lt"/>
                <a:cs typeface="+mn-lt"/>
              </a:rPr>
              <a:t>Słowa mogą dawać wsparcie lub głęboko ranić. "Uwięzieni w słowach rodziców. Jak uwolnić się od zaklęć, które rzucano na nas w dzieciństwie" to poradnik psychologiczny, zapewniający wsparcie po trudnych doświadczeniach z dzieciństwa. Człowiek od początku życia jest otoczony słowami. Dzięki nim zdobywa wiedzę o świecie i kształtuje swój światopogląd. Dzieci są bardzo podatne na przekaz, który napływa do nich ze strony rodziców, dziadków lub opiekunów. Przedszkole oraz szkoła dodatkowo wpływają na kształtowanie tożsamości i stylu życia. W ten sposób ludzie powoli uczą się spełniania oczekiwań społecznych. To słowa tworzą wzorce myślenia, towarzyszące człowiekowi przez całe życie.</a:t>
            </a:r>
            <a:endParaRPr lang="pl-PL" sz="2000" dirty="0">
              <a:cs typeface="Calibri"/>
            </a:endParaRPr>
          </a:p>
          <a:p>
            <a:pPr algn="just">
              <a:lnSpc>
                <a:spcPct val="120000"/>
              </a:lnSpc>
            </a:pPr>
            <a:r>
              <a:rPr lang="pl-PL" sz="2000" dirty="0">
                <a:solidFill>
                  <a:srgbClr val="212529"/>
                </a:solidFill>
                <a:ea typeface="+mn-lt"/>
                <a:cs typeface="+mn-lt"/>
              </a:rPr>
              <a:t>Słowo nie zawsze jednak zostaje użyte w dobrym celu. Czasami również krzywdzi, przekazując złe poglądy lub wpływając na uczucia. Można mówić dzieciom, że mężczyzna nigdy nie płacze, więc chłopiec później tłumi swoje emocje. Słowa zabierają też odwagę, gdy cały czas krytykuje się podopiecznego, który przez to nie potrafi wyrażać własnego zdania. Podczas źle prowadzonej rozmowy, rodzice nieświadomie potrafią wpłynąć na dziecięcą osobowość, zmieniając ją na wiele lat.</a:t>
            </a:r>
          </a:p>
          <a:p>
            <a:endParaRPr lang="pl-PL" sz="1900" dirty="0">
              <a:solidFill>
                <a:srgbClr val="242424"/>
              </a:solidFill>
              <a:ea typeface="+mn-lt"/>
              <a:cs typeface="+mn-lt"/>
            </a:endParaRPr>
          </a:p>
          <a:p>
            <a:endParaRPr lang="pl-PL" sz="1900" dirty="0">
              <a:solidFill>
                <a:srgbClr val="1F1F1F"/>
              </a:solidFill>
              <a:cs typeface="Calibri"/>
            </a:endParaRPr>
          </a:p>
          <a:p>
            <a:endParaRPr lang="pl-PL" dirty="0">
              <a:cs typeface="Calibri"/>
            </a:endParaRPr>
          </a:p>
          <a:p>
            <a:endParaRPr lang="pl-PL" dirty="0">
              <a:cs typeface="Calibri"/>
            </a:endParaRPr>
          </a:p>
          <a:p>
            <a:endParaRPr lang="pl-PL" dirty="0">
              <a:cs typeface="Calibri"/>
            </a:endParaRPr>
          </a:p>
          <a:p>
            <a:endParaRPr lang="pl-PL" dirty="0">
              <a:cs typeface="Calibri"/>
            </a:endParaRPr>
          </a:p>
          <a:p>
            <a:r>
              <a:rPr lang="en-US" dirty="0"/>
              <a:t/>
            </a:r>
            <a:br>
              <a:rPr lang="en-US" dirty="0"/>
            </a:br>
            <a:endParaRPr lang="en-US" dirty="0"/>
          </a:p>
          <a:p>
            <a:r>
              <a:rPr lang="pl-PL" dirty="0">
                <a:ea typeface="+mn-lt"/>
                <a:cs typeface="+mn-lt"/>
              </a:rPr>
              <a:t>Źródło: </a:t>
            </a:r>
            <a:r>
              <a:rPr lang="pl-PL" dirty="0">
                <a:ea typeface="+mn-lt"/>
                <a:cs typeface="+mn-lt"/>
                <a:hlinkClick r:id="rId2"/>
              </a:rPr>
              <a:t>https://tantis.pl/</a:t>
            </a:r>
            <a:r>
              <a:rPr lang="pl-PL" dirty="0">
                <a:ea typeface="+mn-lt"/>
                <a:cs typeface="+mn-lt"/>
              </a:rPr>
              <a:t> </a:t>
            </a:r>
          </a:p>
          <a:p>
            <a:endParaRPr lang="pl-PL" dirty="0">
              <a:cs typeface="Calibri"/>
            </a:endParaRPr>
          </a:p>
        </p:txBody>
      </p:sp>
      <p:pic>
        <p:nvPicPr>
          <p:cNvPr id="5" name="Content Placeholder 4">
            <a:extLst>
              <a:ext uri="{FF2B5EF4-FFF2-40B4-BE49-F238E27FC236}">
                <a16:creationId xmlns:a16="http://schemas.microsoft.com/office/drawing/2014/main" xmlns="" id="{3FA7F3CD-8751-46FA-30E0-E1C4CADDA77D}"/>
              </a:ext>
            </a:extLst>
          </p:cNvPr>
          <p:cNvPicPr>
            <a:picLocks noGrp="1" noChangeAspect="1"/>
          </p:cNvPicPr>
          <p:nvPr>
            <p:ph idx="1"/>
          </p:nvPr>
        </p:nvPicPr>
        <p:blipFill>
          <a:blip r:embed="rId3" cstate="print"/>
          <a:stretch>
            <a:fillRect/>
          </a:stretch>
        </p:blipFill>
        <p:spPr>
          <a:xfrm>
            <a:off x="4964932" y="327090"/>
            <a:ext cx="3819525" cy="54387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44054" y="214290"/>
            <a:ext cx="4093492" cy="6429420"/>
          </a:xfrm>
        </p:spPr>
        <p:txBody>
          <a:bodyPr vert="horz" lIns="91440" tIns="45720" rIns="91440" bIns="45720" rtlCol="0" anchor="t">
            <a:normAutofit/>
          </a:bodyPr>
          <a:lstStyle/>
          <a:p>
            <a:r>
              <a:rPr lang="pl-PL" sz="2400" b="1" dirty="0">
                <a:solidFill>
                  <a:schemeClr val="tx2"/>
                </a:solidFill>
              </a:rPr>
              <a:t>Mój sport moja radość</a:t>
            </a:r>
            <a:endParaRPr lang="en-US" sz="2400" b="1">
              <a:solidFill>
                <a:schemeClr val="tx2"/>
              </a:solidFill>
              <a:cs typeface="Calibri"/>
            </a:endParaRPr>
          </a:p>
          <a:p>
            <a:r>
              <a:rPr lang="pl-PL" b="1" dirty="0">
                <a:solidFill>
                  <a:schemeClr val="tx2"/>
                </a:solidFill>
              </a:rPr>
              <a:t>10 zasad treningu dla dzieci uprawiających spo</a:t>
            </a:r>
            <a:r>
              <a:rPr lang="pl-PL" dirty="0">
                <a:solidFill>
                  <a:schemeClr val="tx2"/>
                </a:solidFill>
              </a:rPr>
              <a:t>rt</a:t>
            </a:r>
            <a:endParaRPr lang="pl-PL">
              <a:solidFill>
                <a:schemeClr val="tx2"/>
              </a:solidFill>
              <a:cs typeface="Calibri"/>
            </a:endParaRPr>
          </a:p>
          <a:p>
            <a:endParaRPr lang="pl-PL" dirty="0">
              <a:solidFill>
                <a:schemeClr val="tx2"/>
              </a:solidFill>
              <a:ea typeface="+mn-lt"/>
              <a:cs typeface="+mn-lt"/>
            </a:endParaRPr>
          </a:p>
          <a:p>
            <a:r>
              <a:rPr lang="pl-PL" dirty="0">
                <a:solidFill>
                  <a:schemeClr val="tx2"/>
                </a:solidFill>
                <a:ea typeface="+mn-lt"/>
                <a:cs typeface="+mn-lt"/>
              </a:rPr>
              <a:t>Jan </a:t>
            </a:r>
            <a:r>
              <a:rPr lang="pl-PL" err="1">
                <a:solidFill>
                  <a:schemeClr val="tx2"/>
                </a:solidFill>
                <a:ea typeface="+mn-lt"/>
                <a:cs typeface="+mn-lt"/>
              </a:rPr>
              <a:t>Blecharz</a:t>
            </a:r>
            <a:r>
              <a:rPr lang="pl-PL" dirty="0">
                <a:solidFill>
                  <a:schemeClr val="tx2"/>
                </a:solidFill>
                <a:ea typeface="+mn-lt"/>
                <a:cs typeface="+mn-lt"/>
              </a:rPr>
              <a:t>, Małgorzata </a:t>
            </a:r>
            <a:r>
              <a:rPr lang="pl-PL" err="1">
                <a:solidFill>
                  <a:schemeClr val="tx2"/>
                </a:solidFill>
                <a:ea typeface="+mn-lt"/>
                <a:cs typeface="+mn-lt"/>
              </a:rPr>
              <a:t>Siekańska</a:t>
            </a:r>
            <a:endParaRPr lang="pl-PL">
              <a:solidFill>
                <a:schemeClr val="tx2"/>
              </a:solidFill>
              <a:cs typeface="Calibri"/>
            </a:endParaRPr>
          </a:p>
          <a:p>
            <a:pPr algn="just"/>
            <a:endParaRPr lang="pl-PL" sz="2000" dirty="0">
              <a:cs typeface="Calibri"/>
            </a:endParaRPr>
          </a:p>
          <a:p>
            <a:pPr algn="just"/>
            <a:r>
              <a:rPr lang="pl-PL" sz="1300" dirty="0">
                <a:ea typeface="+mn-lt"/>
                <a:cs typeface="+mn-lt"/>
              </a:rPr>
              <a:t>Uprawianie sportu jest dla dziecka nie tylko wspaniała zabawą. Może być też pomocne w kształtowaniu jego charakteru i rozbudzaniu pasji. Ważne jest jednak by uprawiając sport pamiętać o pewnych zasadach. Dzięki książce „Sport moja radość” poznasz te najważniejsze i pomożesz swojemu dziecku wyrosnąć na prawdziwego mistrza! Znany psycholog sportu Jan </a:t>
            </a:r>
            <a:r>
              <a:rPr lang="pl-PL" sz="1300" dirty="0" err="1">
                <a:ea typeface="+mn-lt"/>
                <a:cs typeface="+mn-lt"/>
              </a:rPr>
              <a:t>Blecharz</a:t>
            </a:r>
            <a:r>
              <a:rPr lang="pl-PL" sz="1300" dirty="0">
                <a:ea typeface="+mn-lt"/>
                <a:cs typeface="+mn-lt"/>
              </a:rPr>
              <a:t>, który jest współtwórcą sukcesów Adama Małysza, wskazuje małym sportowcom, jakich zasad powinni przestrzegać uprawiając sport. Każda zasada zilustrowana jest opowiadaniem o znanych sportowcach. Dziecko zainspirowane przykładami swoich idoli z pewnością odnajdzie w sobie sportową pasję. Książka pomaga rodzicom, trenerom i wychowawcom w ukształtowaniu prawdziwych świadomych sportowców.</a:t>
            </a:r>
            <a:endParaRPr lang="pl-PL" sz="1300">
              <a:cs typeface="Calibri"/>
            </a:endParaRPr>
          </a:p>
          <a:p>
            <a:endParaRPr lang="pl-PL" sz="1500" dirty="0">
              <a:solidFill>
                <a:srgbClr val="1F1F1F"/>
              </a:solidFill>
              <a:cs typeface="Calibri"/>
            </a:endParaRPr>
          </a:p>
          <a:p>
            <a:endParaRPr lang="pl-PL" sz="1600" dirty="0">
              <a:cs typeface="Calibri"/>
            </a:endParaRPr>
          </a:p>
          <a:p>
            <a:endParaRPr lang="en-US" dirty="0"/>
          </a:p>
          <a:p>
            <a:r>
              <a:rPr lang="en-US" dirty="0"/>
              <a:t/>
            </a:r>
            <a:br>
              <a:rPr lang="en-US" dirty="0"/>
            </a:br>
            <a:endParaRPr lang="en-US">
              <a:cs typeface="Calibri"/>
            </a:endParaRPr>
          </a:p>
          <a:p>
            <a:r>
              <a:rPr lang="pl-PL" sz="1200" err="1">
                <a:ea typeface="+mn-lt"/>
                <a:cs typeface="+mn-lt"/>
              </a:rPr>
              <a:t>Żródło</a:t>
            </a:r>
            <a:r>
              <a:rPr lang="pl-PL" sz="1200" dirty="0">
                <a:ea typeface="+mn-lt"/>
                <a:cs typeface="+mn-lt"/>
              </a:rPr>
              <a:t>: </a:t>
            </a:r>
            <a:r>
              <a:rPr lang="pl-PL" sz="1200" dirty="0">
                <a:ea typeface="+mn-lt"/>
                <a:cs typeface="+mn-lt"/>
                <a:hlinkClick r:id="rId2"/>
              </a:rPr>
              <a:t>https://ksiegarnia.pwn.pl/</a:t>
            </a:r>
            <a:r>
              <a:rPr lang="pl-PL" sz="1200" dirty="0">
                <a:ea typeface="+mn-lt"/>
                <a:cs typeface="+mn-lt"/>
              </a:rPr>
              <a:t> </a:t>
            </a:r>
          </a:p>
          <a:p>
            <a:endParaRPr lang="pl-PL" sz="1600" b="1" dirty="0">
              <a:cs typeface="Calibri"/>
            </a:endParaRPr>
          </a:p>
        </p:txBody>
      </p:sp>
      <p:pic>
        <p:nvPicPr>
          <p:cNvPr id="5" name="Content Placeholder 4">
            <a:extLst>
              <a:ext uri="{FF2B5EF4-FFF2-40B4-BE49-F238E27FC236}">
                <a16:creationId xmlns:a16="http://schemas.microsoft.com/office/drawing/2014/main" xmlns="" id="{3C884234-B02C-C3E8-BD0D-804623272C06}"/>
              </a:ext>
            </a:extLst>
          </p:cNvPr>
          <p:cNvPicPr>
            <a:picLocks noGrp="1" noChangeAspect="1"/>
          </p:cNvPicPr>
          <p:nvPr>
            <p:ph idx="1"/>
          </p:nvPr>
        </p:nvPicPr>
        <p:blipFill>
          <a:blip r:embed="rId3" cstate="print"/>
          <a:stretch>
            <a:fillRect/>
          </a:stretch>
        </p:blipFill>
        <p:spPr>
          <a:xfrm>
            <a:off x="4900534" y="404304"/>
            <a:ext cx="3904571" cy="556873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357158" y="428604"/>
            <a:ext cx="8215370" cy="3071833"/>
          </a:xfrm>
        </p:spPr>
        <p:txBody>
          <a:bodyPr>
            <a:normAutofit/>
          </a:bodyPr>
          <a:lstStyle/>
          <a:p>
            <a:r>
              <a:rPr lang="pl-PL" i="1" dirty="0">
                <a:solidFill>
                  <a:schemeClr val="tx2"/>
                </a:solidFill>
              </a:rPr>
              <a:t>Literatura  dziecięca i młodzieżowa</a:t>
            </a:r>
            <a:r>
              <a:rPr lang="pl-PL" i="1" dirty="0">
                <a:solidFill>
                  <a:srgbClr val="C00000"/>
                </a:solidFill>
              </a:rPr>
              <a:t>  </a:t>
            </a:r>
            <a:r>
              <a:rPr lang="pl-PL" i="1" dirty="0"/>
              <a:t/>
            </a:r>
            <a:br>
              <a:rPr lang="pl-PL" i="1" dirty="0"/>
            </a:br>
            <a:r>
              <a:rPr lang="pl-PL" i="1" dirty="0"/>
              <a:t/>
            </a:r>
            <a:br>
              <a:rPr lang="pl-PL" i="1" dirty="0"/>
            </a:br>
            <a:r>
              <a:rPr lang="pl-PL" i="1" dirty="0">
                <a:solidFill>
                  <a:srgbClr val="C00000"/>
                </a:solidFill>
              </a:rPr>
              <a:t>            </a:t>
            </a:r>
            <a:br>
              <a:rPr lang="pl-PL" i="1" dirty="0">
                <a:solidFill>
                  <a:srgbClr val="C00000"/>
                </a:solidFill>
              </a:rPr>
            </a:br>
            <a:endParaRPr lang="pl-PL" sz="3000" i="1" dirty="0">
              <a:solidFill>
                <a:srgbClr val="C00000"/>
              </a:solidFill>
            </a:endParaRPr>
          </a:p>
        </p:txBody>
      </p:sp>
    </p:spTree>
    <p:extLst>
      <p:ext uri="{BB962C8B-B14F-4D97-AF65-F5344CB8AC3E}">
        <p14:creationId xmlns:p14="http://schemas.microsoft.com/office/powerpoint/2010/main" xmlns="" val="268423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285720" y="357166"/>
            <a:ext cx="4214842" cy="6286544"/>
          </a:xfrm>
        </p:spPr>
        <p:txBody>
          <a:bodyPr vert="horz" lIns="91440" tIns="45720" rIns="91440" bIns="45720" rtlCol="0" anchor="t">
            <a:normAutofit fontScale="92500" lnSpcReduction="10000"/>
          </a:bodyPr>
          <a:lstStyle/>
          <a:p>
            <a:r>
              <a:rPr lang="pl-PL" sz="2600" b="1" dirty="0">
                <a:solidFill>
                  <a:schemeClr val="tx2"/>
                </a:solidFill>
                <a:ea typeface="+mn-lt"/>
                <a:cs typeface="+mn-lt"/>
              </a:rPr>
              <a:t>Bebechy, czyli ciało człowieka pod lupą</a:t>
            </a:r>
            <a:endParaRPr lang="en-US" sz="2600">
              <a:solidFill>
                <a:schemeClr val="tx2"/>
              </a:solidFill>
              <a:cs typeface="Calibri"/>
            </a:endParaRPr>
          </a:p>
          <a:p>
            <a:pPr>
              <a:lnSpc>
                <a:spcPct val="110000"/>
              </a:lnSpc>
            </a:pPr>
            <a:r>
              <a:rPr lang="pl-PL" sz="2200" dirty="0">
                <a:solidFill>
                  <a:schemeClr val="tx2"/>
                </a:solidFill>
                <a:ea typeface="+mn-lt"/>
                <a:cs typeface="+mn-lt"/>
              </a:rPr>
              <a:t>Adam</a:t>
            </a:r>
            <a:r>
              <a:rPr lang="pl-PL" sz="2200" u="sng" dirty="0">
                <a:solidFill>
                  <a:schemeClr val="tx2"/>
                </a:solidFill>
                <a:ea typeface="+mn-lt"/>
                <a:cs typeface="+mn-lt"/>
              </a:rPr>
              <a:t> </a:t>
            </a:r>
            <a:r>
              <a:rPr lang="pl-PL" sz="2200" dirty="0">
                <a:solidFill>
                  <a:schemeClr val="tx2"/>
                </a:solidFill>
                <a:ea typeface="+mn-lt"/>
                <a:cs typeface="+mn-lt"/>
              </a:rPr>
              <a:t>Mirek</a:t>
            </a:r>
            <a:endParaRPr lang="pl-PL" sz="2200" dirty="0">
              <a:solidFill>
                <a:schemeClr val="tx2"/>
              </a:solidFill>
            </a:endParaRPr>
          </a:p>
          <a:p>
            <a:pPr>
              <a:lnSpc>
                <a:spcPct val="110000"/>
              </a:lnSpc>
            </a:pPr>
            <a:endParaRPr lang="pl-PL" sz="2200" dirty="0">
              <a:solidFill>
                <a:schemeClr val="tx2"/>
              </a:solidFill>
              <a:ea typeface="+mn-lt"/>
              <a:cs typeface="+mn-lt"/>
            </a:endParaRPr>
          </a:p>
          <a:p>
            <a:r>
              <a:rPr lang="pl-PL" dirty="0">
                <a:solidFill>
                  <a:srgbClr val="242424"/>
                </a:solidFill>
                <a:ea typeface="+mn-lt"/>
                <a:cs typeface="+mn-lt"/>
              </a:rPr>
              <a:t>Twoje ciało to zagadkowa maszyna. Coś w nim stuka, huczy, kłuje. Czasem nie chce robić tego, co mu się każe (znasz to?). Dziwnie pachnie. Ma włosy w niektórych miejscach, a w innych jest zupełnie łyse.</a:t>
            </a:r>
            <a:endParaRPr lang="pl-PL" dirty="0"/>
          </a:p>
          <a:p>
            <a:r>
              <a:rPr lang="pl-PL" dirty="0">
                <a:solidFill>
                  <a:srgbClr val="242424"/>
                </a:solidFill>
                <a:ea typeface="+mn-lt"/>
                <a:cs typeface="+mn-lt"/>
              </a:rPr>
              <a:t>Chodź, zajrzymy do wnętrza twojego organizmu. Uroczyście przysięgam: nie cofniemy się przed niczym, żadna (nawet najbardziej obleśna!) tajemnica ludzkiego ciała nas nie powstrzyma. Wślizgniemy się z lupą w sam środek twoich bebechów.</a:t>
            </a:r>
            <a:endParaRPr lang="pl-PL" dirty="0">
              <a:ea typeface="+mn-lt"/>
              <a:cs typeface="+mn-lt"/>
            </a:endParaRPr>
          </a:p>
          <a:p>
            <a:r>
              <a:rPr lang="pl-PL" dirty="0">
                <a:solidFill>
                  <a:srgbClr val="242424"/>
                </a:solidFill>
                <a:ea typeface="+mn-lt"/>
                <a:cs typeface="+mn-lt"/>
              </a:rPr>
              <a:t>Dowiesz się:</a:t>
            </a:r>
            <a:endParaRPr lang="pl-PL" dirty="0"/>
          </a:p>
          <a:p>
            <a:pPr marL="285750" indent="-285750">
              <a:buFont typeface="Arial"/>
              <a:buChar char="•"/>
            </a:pPr>
            <a:r>
              <a:rPr lang="pl-PL" dirty="0">
                <a:solidFill>
                  <a:srgbClr val="242424"/>
                </a:solidFill>
                <a:ea typeface="+mn-lt"/>
                <a:cs typeface="+mn-lt"/>
              </a:rPr>
              <a:t>dlaczego twój oddech pachnie czasami jak oddech </a:t>
            </a:r>
            <a:r>
              <a:rPr lang="pl-PL" dirty="0" err="1">
                <a:solidFill>
                  <a:srgbClr val="242424"/>
                </a:solidFill>
                <a:ea typeface="+mn-lt"/>
                <a:cs typeface="+mn-lt"/>
              </a:rPr>
              <a:t>zombiaka</a:t>
            </a:r>
            <a:r>
              <a:rPr lang="pl-PL" dirty="0">
                <a:solidFill>
                  <a:srgbClr val="242424"/>
                </a:solidFill>
                <a:ea typeface="+mn-lt"/>
                <a:cs typeface="+mn-lt"/>
              </a:rPr>
              <a:t>,</a:t>
            </a:r>
            <a:endParaRPr lang="pl-PL" dirty="0">
              <a:ea typeface="+mn-lt"/>
              <a:cs typeface="+mn-lt"/>
            </a:endParaRPr>
          </a:p>
          <a:p>
            <a:pPr marL="285750" indent="-285750">
              <a:buFont typeface="Arial"/>
              <a:buChar char="•"/>
            </a:pPr>
            <a:r>
              <a:rPr lang="pl-PL" dirty="0">
                <a:solidFill>
                  <a:srgbClr val="242424"/>
                </a:solidFill>
                <a:ea typeface="+mn-lt"/>
                <a:cs typeface="+mn-lt"/>
              </a:rPr>
              <a:t>kiedy twój mózg przypomina </a:t>
            </a:r>
            <a:r>
              <a:rPr lang="pl-PL" dirty="0" err="1">
                <a:solidFill>
                  <a:srgbClr val="242424"/>
                </a:solidFill>
                <a:ea typeface="+mn-lt"/>
                <a:cs typeface="+mn-lt"/>
              </a:rPr>
              <a:t>rollercoaster</a:t>
            </a:r>
            <a:r>
              <a:rPr lang="pl-PL" dirty="0">
                <a:solidFill>
                  <a:srgbClr val="242424"/>
                </a:solidFill>
                <a:ea typeface="+mn-lt"/>
                <a:cs typeface="+mn-lt"/>
              </a:rPr>
              <a:t>,</a:t>
            </a:r>
            <a:endParaRPr lang="pl-PL" dirty="0">
              <a:ea typeface="+mn-lt"/>
              <a:cs typeface="+mn-lt"/>
            </a:endParaRPr>
          </a:p>
          <a:p>
            <a:pPr marL="285750" indent="-285750">
              <a:buFont typeface="Arial"/>
              <a:buChar char="•"/>
            </a:pPr>
            <a:r>
              <a:rPr lang="pl-PL" dirty="0">
                <a:solidFill>
                  <a:srgbClr val="242424"/>
                </a:solidFill>
                <a:ea typeface="+mn-lt"/>
                <a:cs typeface="+mn-lt"/>
              </a:rPr>
              <a:t>jak to się dzieje, że nawet najpyszniejsze lody zamieniają się w… no wiesz, w co,</a:t>
            </a:r>
            <a:endParaRPr lang="pl-PL" dirty="0">
              <a:ea typeface="+mn-lt"/>
              <a:cs typeface="+mn-lt"/>
            </a:endParaRPr>
          </a:p>
          <a:p>
            <a:pPr marL="285750" indent="-285750">
              <a:buFont typeface="Arial"/>
              <a:buChar char="•"/>
            </a:pPr>
            <a:r>
              <a:rPr lang="pl-PL" dirty="0">
                <a:solidFill>
                  <a:srgbClr val="242424"/>
                </a:solidFill>
                <a:ea typeface="+mn-lt"/>
                <a:cs typeface="+mn-lt"/>
              </a:rPr>
              <a:t>dlaczego męczysz się nad nauką, ale nie wtedy, kiedy oglądasz seriale.</a:t>
            </a:r>
            <a:endParaRPr lang="pl-PL" dirty="0">
              <a:ea typeface="+mn-lt"/>
              <a:cs typeface="+mn-lt"/>
            </a:endParaRPr>
          </a:p>
          <a:p>
            <a:r>
              <a:rPr lang="pl-PL" dirty="0">
                <a:solidFill>
                  <a:srgbClr val="242424"/>
                </a:solidFill>
                <a:ea typeface="+mn-lt"/>
                <a:cs typeface="+mn-lt"/>
              </a:rPr>
              <a:t>Odkryj wybebeszone tajemnice ludzkiego ciała!</a:t>
            </a:r>
            <a:endParaRPr lang="pl-PL" dirty="0"/>
          </a:p>
          <a:p>
            <a:pPr>
              <a:lnSpc>
                <a:spcPct val="110000"/>
              </a:lnSpc>
            </a:pPr>
            <a:endParaRPr lang="pl-PL" sz="1500" dirty="0">
              <a:solidFill>
                <a:srgbClr val="242424"/>
              </a:solidFill>
              <a:cs typeface="Calibri"/>
            </a:endParaRPr>
          </a:p>
          <a:p>
            <a:endParaRPr lang="en-US" dirty="0"/>
          </a:p>
          <a:p>
            <a:endParaRPr lang="en-US" dirty="0"/>
          </a:p>
          <a:p>
            <a:r>
              <a:rPr lang="en-US" dirty="0"/>
              <a:t/>
            </a:r>
            <a:br>
              <a:rPr lang="en-US" dirty="0"/>
            </a:br>
            <a:endParaRPr lang="en-US">
              <a:cs typeface="Calibri"/>
            </a:endParaRPr>
          </a:p>
          <a:p>
            <a:r>
              <a:rPr lang="pl-PL" sz="1100" dirty="0">
                <a:ea typeface="+mn-lt"/>
                <a:cs typeface="+mn-lt"/>
              </a:rPr>
              <a:t>Źródło: </a:t>
            </a:r>
            <a:r>
              <a:rPr lang="pl-PL" sz="1100" dirty="0">
                <a:ea typeface="+mn-lt"/>
                <a:cs typeface="+mn-lt"/>
                <a:hlinkClick r:id="rId2"/>
              </a:rPr>
              <a:t>https://empik.pl/</a:t>
            </a:r>
            <a:r>
              <a:rPr lang="pl-PL" sz="1100" dirty="0">
                <a:ea typeface="+mn-lt"/>
                <a:cs typeface="+mn-lt"/>
              </a:rPr>
              <a:t> </a:t>
            </a:r>
          </a:p>
          <a:p>
            <a:endParaRPr lang="pl-PL" sz="2800" b="1" dirty="0">
              <a:solidFill>
                <a:srgbClr val="C00000"/>
              </a:solidFill>
              <a:cs typeface="Calibri"/>
            </a:endParaRPr>
          </a:p>
        </p:txBody>
      </p:sp>
      <p:pic>
        <p:nvPicPr>
          <p:cNvPr id="6" name="Content Placeholder 5">
            <a:extLst>
              <a:ext uri="{FF2B5EF4-FFF2-40B4-BE49-F238E27FC236}">
                <a16:creationId xmlns:a16="http://schemas.microsoft.com/office/drawing/2014/main" xmlns="" id="{0112B7A5-34F8-D364-4948-2059B60DDDA6}"/>
              </a:ext>
            </a:extLst>
          </p:cNvPr>
          <p:cNvPicPr>
            <a:picLocks noGrp="1" noChangeAspect="1"/>
          </p:cNvPicPr>
          <p:nvPr>
            <p:ph idx="1"/>
          </p:nvPr>
        </p:nvPicPr>
        <p:blipFill>
          <a:blip r:embed="rId3" cstate="print"/>
          <a:stretch>
            <a:fillRect/>
          </a:stretch>
        </p:blipFill>
        <p:spPr>
          <a:xfrm>
            <a:off x="4875698" y="213154"/>
            <a:ext cx="3932367" cy="539320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285720" y="214290"/>
            <a:ext cx="4118138" cy="6429420"/>
          </a:xfrm>
        </p:spPr>
        <p:txBody>
          <a:bodyPr vert="horz" lIns="91440" tIns="45720" rIns="91440" bIns="45720" rtlCol="0" anchor="t">
            <a:normAutofit fontScale="32500" lnSpcReduction="20000"/>
          </a:bodyPr>
          <a:lstStyle/>
          <a:p>
            <a:r>
              <a:rPr lang="pl-PL" sz="8600" b="1" dirty="0" err="1">
                <a:solidFill>
                  <a:schemeClr val="tx2"/>
                </a:solidFill>
              </a:rPr>
              <a:t>Hopeless</a:t>
            </a:r>
            <a:endParaRPr lang="en-US" sz="8600" dirty="0">
              <a:solidFill>
                <a:schemeClr val="tx2"/>
              </a:solidFill>
              <a:cs typeface="Calibri"/>
            </a:endParaRPr>
          </a:p>
          <a:p>
            <a:endParaRPr lang="pl-PL" sz="4300" b="1" dirty="0">
              <a:cs typeface="Calibri"/>
            </a:endParaRPr>
          </a:p>
          <a:p>
            <a:r>
              <a:rPr lang="pl-PL" sz="5500" dirty="0" err="1">
                <a:solidFill>
                  <a:srgbClr val="597194"/>
                </a:solidFill>
                <a:ea typeface="+mn-lt"/>
                <a:cs typeface="+mn-lt"/>
              </a:rPr>
              <a:t>Colleen</a:t>
            </a:r>
            <a:r>
              <a:rPr lang="pl-PL" sz="5500" dirty="0">
                <a:solidFill>
                  <a:srgbClr val="597194"/>
                </a:solidFill>
                <a:ea typeface="+mn-lt"/>
                <a:cs typeface="+mn-lt"/>
              </a:rPr>
              <a:t> Hoover</a:t>
            </a:r>
            <a:endParaRPr lang="pl-PL" sz="6200" dirty="0">
              <a:cs typeface="Calibri"/>
            </a:endParaRPr>
          </a:p>
          <a:p>
            <a:pPr>
              <a:lnSpc>
                <a:spcPct val="220000"/>
              </a:lnSpc>
            </a:pPr>
            <a:endParaRPr lang="pl-PL" sz="4000" dirty="0">
              <a:ea typeface="+mn-lt"/>
              <a:cs typeface="+mn-lt"/>
            </a:endParaRPr>
          </a:p>
          <a:p>
            <a:pPr algn="just">
              <a:lnSpc>
                <a:spcPct val="220000"/>
              </a:lnSpc>
            </a:pPr>
            <a:r>
              <a:rPr lang="pl-PL" sz="3000" dirty="0">
                <a:solidFill>
                  <a:srgbClr val="000000"/>
                </a:solidFill>
                <a:ea typeface="+mn-lt"/>
                <a:cs typeface="+mn-lt"/>
              </a:rPr>
              <a:t>Czasem odkrycie prawdy może odebrać nadzieję szybciej niż wiara </a:t>
            </a:r>
            <a:r>
              <a:rPr lang="pl-PL" sz="3000" dirty="0" smtClean="0">
                <a:solidFill>
                  <a:srgbClr val="000000"/>
                </a:solidFill>
                <a:ea typeface="+mn-lt"/>
                <a:cs typeface="+mn-lt"/>
              </a:rPr>
              <a:t>w kłamstwa</a:t>
            </a:r>
            <a:r>
              <a:rPr lang="pl-PL" sz="3000" dirty="0">
                <a:solidFill>
                  <a:srgbClr val="000000"/>
                </a:solidFill>
                <a:ea typeface="+mn-lt"/>
                <a:cs typeface="+mn-lt"/>
              </a:rPr>
              <a:t>.</a:t>
            </a:r>
            <a:r>
              <a:rPr lang="pl-PL" sz="3000" dirty="0">
                <a:ea typeface="+mn-lt"/>
                <a:cs typeface="+mn-lt"/>
              </a:rPr>
              <a:t/>
            </a:r>
            <a:br>
              <a:rPr lang="pl-PL" sz="3000" dirty="0">
                <a:ea typeface="+mn-lt"/>
                <a:cs typeface="+mn-lt"/>
              </a:rPr>
            </a:br>
            <a:r>
              <a:rPr lang="pl-PL" sz="3000" dirty="0">
                <a:ea typeface="+mn-lt"/>
                <a:cs typeface="+mn-lt"/>
              </a:rPr>
              <a:t/>
            </a:r>
            <a:br>
              <a:rPr lang="pl-PL" sz="3000" dirty="0">
                <a:ea typeface="+mn-lt"/>
                <a:cs typeface="+mn-lt"/>
              </a:rPr>
            </a:br>
            <a:r>
              <a:rPr lang="pl-PL" sz="3000" dirty="0">
                <a:solidFill>
                  <a:srgbClr val="000000"/>
                </a:solidFill>
                <a:ea typeface="+mn-lt"/>
                <a:cs typeface="+mn-lt"/>
              </a:rPr>
              <a:t>To właśnie uświadamia sobie siedemnastoletnia </a:t>
            </a:r>
            <a:r>
              <a:rPr lang="pl-PL" sz="3000" dirty="0" err="1">
                <a:solidFill>
                  <a:srgbClr val="000000"/>
                </a:solidFill>
                <a:ea typeface="+mn-lt"/>
                <a:cs typeface="+mn-lt"/>
              </a:rPr>
              <a:t>Sky</a:t>
            </a:r>
            <a:r>
              <a:rPr lang="pl-PL" sz="3000" dirty="0">
                <a:solidFill>
                  <a:srgbClr val="000000"/>
                </a:solidFill>
                <a:ea typeface="+mn-lt"/>
                <a:cs typeface="+mn-lt"/>
              </a:rPr>
              <a:t>, kiedy spotyka Deana </a:t>
            </a:r>
            <a:r>
              <a:rPr lang="pl-PL" sz="3000" dirty="0" err="1">
                <a:solidFill>
                  <a:srgbClr val="000000"/>
                </a:solidFill>
                <a:ea typeface="+mn-lt"/>
                <a:cs typeface="+mn-lt"/>
              </a:rPr>
              <a:t>Holdera</a:t>
            </a:r>
            <a:r>
              <a:rPr lang="pl-PL" sz="3000" dirty="0">
                <a:solidFill>
                  <a:srgbClr val="000000"/>
                </a:solidFill>
                <a:ea typeface="+mn-lt"/>
                <a:cs typeface="+mn-lt"/>
              </a:rPr>
              <a:t>. Chłopak dorównuje jej złą reputacją i wzbudza w niej emocje, jakich wcześniej nie znała. W jego obecności </a:t>
            </a:r>
            <a:r>
              <a:rPr lang="pl-PL" sz="3000" dirty="0" err="1">
                <a:solidFill>
                  <a:srgbClr val="000000"/>
                </a:solidFill>
                <a:ea typeface="+mn-lt"/>
                <a:cs typeface="+mn-lt"/>
              </a:rPr>
              <a:t>Sky</a:t>
            </a:r>
            <a:r>
              <a:rPr lang="pl-PL" sz="3000" dirty="0">
                <a:solidFill>
                  <a:srgbClr val="000000"/>
                </a:solidFill>
                <a:ea typeface="+mn-lt"/>
                <a:cs typeface="+mn-lt"/>
              </a:rPr>
              <a:t> odczuwa strach i fascynację, ożywają wspomnienia, o których wolałaby zapomnieć. Dziewczyna próbuje trzymać się na dystans – wie, że </a:t>
            </a:r>
            <a:r>
              <a:rPr lang="pl-PL" sz="3000" dirty="0" err="1">
                <a:solidFill>
                  <a:srgbClr val="000000"/>
                </a:solidFill>
                <a:ea typeface="+mn-lt"/>
                <a:cs typeface="+mn-lt"/>
              </a:rPr>
              <a:t>Holder</a:t>
            </a:r>
            <a:r>
              <a:rPr lang="pl-PL" sz="3000" dirty="0">
                <a:solidFill>
                  <a:srgbClr val="000000"/>
                </a:solidFill>
                <a:ea typeface="+mn-lt"/>
                <a:cs typeface="+mn-lt"/>
              </a:rPr>
              <a:t> oznacza jedno: kłopoty. On natomiast chce dowiedzieć się o niej jak najwięcej. Gdy </a:t>
            </a:r>
            <a:r>
              <a:rPr lang="pl-PL" sz="3000" dirty="0" err="1">
                <a:solidFill>
                  <a:srgbClr val="000000"/>
                </a:solidFill>
                <a:ea typeface="+mn-lt"/>
                <a:cs typeface="+mn-lt"/>
              </a:rPr>
              <a:t>Sky</a:t>
            </a:r>
            <a:r>
              <a:rPr lang="pl-PL" sz="3000" dirty="0">
                <a:solidFill>
                  <a:srgbClr val="000000"/>
                </a:solidFill>
                <a:ea typeface="+mn-lt"/>
                <a:cs typeface="+mn-lt"/>
              </a:rPr>
              <a:t> poznaje Deana bliżej, odkrywa, że nie jest on tym, za kogo go uważała, i że zna ją lepiej, niż ona sama siebie. Od tego momentu życie </a:t>
            </a:r>
            <a:r>
              <a:rPr lang="pl-PL" sz="3000" dirty="0" err="1">
                <a:solidFill>
                  <a:srgbClr val="000000"/>
                </a:solidFill>
                <a:ea typeface="+mn-lt"/>
                <a:cs typeface="+mn-lt"/>
              </a:rPr>
              <a:t>Sky</a:t>
            </a:r>
            <a:r>
              <a:rPr lang="pl-PL" sz="3000" dirty="0">
                <a:solidFill>
                  <a:srgbClr val="000000"/>
                </a:solidFill>
                <a:ea typeface="+mn-lt"/>
                <a:cs typeface="+mn-lt"/>
              </a:rPr>
              <a:t> bezpowrotnie się zmienia.</a:t>
            </a:r>
            <a:endParaRPr lang="pl-PL" sz="3000" dirty="0"/>
          </a:p>
          <a:p>
            <a:pPr algn="just"/>
            <a:endParaRPr lang="pl-PL" sz="2000" b="1" dirty="0">
              <a:solidFill>
                <a:srgbClr val="242424"/>
              </a:solidFill>
              <a:cs typeface="Calibri"/>
            </a:endParaRPr>
          </a:p>
          <a:p>
            <a:pPr algn="just"/>
            <a:endParaRPr lang="pl-PL" dirty="0">
              <a:cs typeface="Calibri"/>
            </a:endParaRPr>
          </a:p>
          <a:p>
            <a:endParaRPr lang="pl-PL" sz="3100" dirty="0">
              <a:ea typeface="+mn-lt"/>
              <a:cs typeface="+mn-lt"/>
            </a:endParaRPr>
          </a:p>
          <a:p>
            <a:pPr algn="r"/>
            <a:endParaRPr lang="pl-PL" sz="3100" dirty="0">
              <a:ea typeface="+mn-lt"/>
              <a:cs typeface="+mn-lt"/>
            </a:endParaRPr>
          </a:p>
          <a:p>
            <a:pPr algn="r"/>
            <a:endParaRPr lang="pl-PL" sz="3100" dirty="0">
              <a:ea typeface="+mn-lt"/>
              <a:cs typeface="+mn-lt"/>
            </a:endParaRPr>
          </a:p>
          <a:p>
            <a:pPr algn="r"/>
            <a:endParaRPr lang="pl-PL" sz="3100" dirty="0">
              <a:ea typeface="+mn-lt"/>
              <a:cs typeface="+mn-lt"/>
            </a:endParaRPr>
          </a:p>
          <a:p>
            <a:pPr algn="r"/>
            <a:r>
              <a:rPr lang="pl-PL" sz="3100" dirty="0">
                <a:ea typeface="+mn-lt"/>
                <a:cs typeface="+mn-lt"/>
              </a:rPr>
              <a:t>                                    </a:t>
            </a:r>
            <a:endParaRPr lang="pl-PL" dirty="0">
              <a:cs typeface="Calibri"/>
            </a:endParaRPr>
          </a:p>
          <a:p>
            <a:pPr algn="r"/>
            <a:r>
              <a:rPr lang="pl-PL" sz="2200" dirty="0" err="1">
                <a:ea typeface="+mn-lt"/>
                <a:cs typeface="+mn-lt"/>
              </a:rPr>
              <a:t>Żródło</a:t>
            </a:r>
            <a:r>
              <a:rPr lang="pl-PL" sz="2200" dirty="0">
                <a:ea typeface="+mn-lt"/>
                <a:cs typeface="+mn-lt"/>
              </a:rPr>
              <a:t>: </a:t>
            </a:r>
            <a:r>
              <a:rPr lang="pl-PL" sz="2200" dirty="0">
                <a:ea typeface="+mn-lt"/>
                <a:cs typeface="+mn-lt"/>
                <a:hlinkClick r:id="rId2"/>
              </a:rPr>
              <a:t>https://lubimyczytac.pl/</a:t>
            </a:r>
            <a:r>
              <a:rPr lang="pl-PL" sz="2200" dirty="0">
                <a:ea typeface="+mn-lt"/>
                <a:cs typeface="+mn-lt"/>
              </a:rPr>
              <a:t> </a:t>
            </a:r>
            <a:r>
              <a:rPr lang="pl-PL" sz="2800" dirty="0">
                <a:ea typeface="+mn-lt"/>
                <a:cs typeface="+mn-lt"/>
              </a:rPr>
              <a:t>                                                                      </a:t>
            </a:r>
            <a:r>
              <a:rPr lang="pl-PL" sz="3400" dirty="0">
                <a:ea typeface="+mn-lt"/>
                <a:cs typeface="+mn-lt"/>
              </a:rPr>
              <a:t>                          </a:t>
            </a:r>
            <a:endParaRPr lang="pl-PL" sz="1800" dirty="0">
              <a:cs typeface="Calibri"/>
            </a:endParaRPr>
          </a:p>
          <a:p>
            <a:endParaRPr lang="pl-PL" sz="3100" b="1" dirty="0">
              <a:solidFill>
                <a:srgbClr val="C00000"/>
              </a:solidFill>
              <a:cs typeface="Calibri"/>
            </a:endParaRPr>
          </a:p>
        </p:txBody>
      </p:sp>
      <p:pic>
        <p:nvPicPr>
          <p:cNvPr id="6" name="Content Placeholder 5">
            <a:extLst>
              <a:ext uri="{FF2B5EF4-FFF2-40B4-BE49-F238E27FC236}">
                <a16:creationId xmlns:a16="http://schemas.microsoft.com/office/drawing/2014/main" xmlns="" id="{AEA3B0A6-760E-A9C6-632B-0ED51528A6DF}"/>
              </a:ext>
            </a:extLst>
          </p:cNvPr>
          <p:cNvPicPr>
            <a:picLocks noGrp="1" noChangeAspect="1"/>
          </p:cNvPicPr>
          <p:nvPr>
            <p:ph idx="1"/>
          </p:nvPr>
        </p:nvPicPr>
        <p:blipFill>
          <a:blip r:embed="rId3" cstate="print"/>
          <a:stretch>
            <a:fillRect/>
          </a:stretch>
        </p:blipFill>
        <p:spPr>
          <a:xfrm>
            <a:off x="4962502" y="787127"/>
            <a:ext cx="3890013" cy="58531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357158" y="428604"/>
            <a:ext cx="8215370" cy="3071833"/>
          </a:xfrm>
        </p:spPr>
        <p:txBody>
          <a:bodyPr>
            <a:normAutofit/>
          </a:bodyPr>
          <a:lstStyle/>
          <a:p>
            <a:r>
              <a:rPr lang="pl-PL" i="1" dirty="0">
                <a:solidFill>
                  <a:schemeClr val="tx2"/>
                </a:solidFill>
              </a:rPr>
              <a:t>Książka w wolnej chwili   </a:t>
            </a:r>
            <a:r>
              <a:rPr lang="pl-PL" i="1" dirty="0"/>
              <a:t/>
            </a:r>
            <a:br>
              <a:rPr lang="pl-PL" i="1" dirty="0"/>
            </a:br>
            <a:r>
              <a:rPr lang="pl-PL" i="1" dirty="0"/>
              <a:t/>
            </a:r>
            <a:br>
              <a:rPr lang="pl-PL" i="1" dirty="0"/>
            </a:br>
            <a:r>
              <a:rPr lang="pl-PL" i="1" dirty="0">
                <a:solidFill>
                  <a:srgbClr val="C00000"/>
                </a:solidFill>
              </a:rPr>
              <a:t>            </a:t>
            </a:r>
            <a:br>
              <a:rPr lang="pl-PL" i="1" dirty="0">
                <a:solidFill>
                  <a:srgbClr val="C00000"/>
                </a:solidFill>
              </a:rPr>
            </a:br>
            <a:endParaRPr lang="pl-PL" sz="3000" i="1" dirty="0">
              <a:solidFill>
                <a:srgbClr val="C00000"/>
              </a:solidFill>
            </a:endParaRPr>
          </a:p>
        </p:txBody>
      </p:sp>
    </p:spTree>
    <p:extLst>
      <p:ext uri="{BB962C8B-B14F-4D97-AF65-F5344CB8AC3E}">
        <p14:creationId xmlns:p14="http://schemas.microsoft.com/office/powerpoint/2010/main" xmlns="" val="268423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p:cNvSpPr>
            <a:spLocks noGrp="1"/>
          </p:cNvSpPr>
          <p:nvPr>
            <p:ph type="body" sz="half" idx="2"/>
          </p:nvPr>
        </p:nvSpPr>
        <p:spPr>
          <a:xfrm>
            <a:off x="457200" y="357166"/>
            <a:ext cx="4471990" cy="6357982"/>
          </a:xfrm>
        </p:spPr>
        <p:txBody>
          <a:bodyPr vert="horz" lIns="91440" tIns="45720" rIns="91440" bIns="45720" rtlCol="0" anchor="t">
            <a:normAutofit fontScale="92500" lnSpcReduction="10000"/>
          </a:bodyPr>
          <a:lstStyle/>
          <a:p>
            <a:r>
              <a:rPr lang="en-US" dirty="0"/>
              <a:t/>
            </a:r>
            <a:br>
              <a:rPr lang="en-US" dirty="0"/>
            </a:br>
            <a:r>
              <a:rPr lang="en-US" sz="2200" b="1" dirty="0">
                <a:solidFill>
                  <a:schemeClr val="tx2"/>
                </a:solidFill>
              </a:rPr>
              <a:t>Problem </a:t>
            </a:r>
            <a:r>
              <a:rPr lang="en-US" sz="2200" b="1" err="1">
                <a:solidFill>
                  <a:schemeClr val="tx2"/>
                </a:solidFill>
              </a:rPr>
              <a:t>trzech</a:t>
            </a:r>
            <a:r>
              <a:rPr lang="en-US" sz="2200" b="1" dirty="0">
                <a:solidFill>
                  <a:schemeClr val="tx2"/>
                </a:solidFill>
              </a:rPr>
              <a:t> </a:t>
            </a:r>
            <a:r>
              <a:rPr lang="en-US" sz="2200" b="1" err="1">
                <a:solidFill>
                  <a:schemeClr val="tx2"/>
                </a:solidFill>
              </a:rPr>
              <a:t>ciał</a:t>
            </a:r>
            <a:endParaRPr lang="en-US" sz="2200" b="1">
              <a:solidFill>
                <a:schemeClr val="tx2"/>
              </a:solidFill>
              <a:ea typeface="+mn-lt"/>
              <a:cs typeface="+mn-lt"/>
            </a:endParaRPr>
          </a:p>
          <a:p>
            <a:endParaRPr lang="en-US" dirty="0">
              <a:solidFill>
                <a:schemeClr val="tx2"/>
              </a:solidFill>
              <a:cs typeface="Calibri"/>
            </a:endParaRPr>
          </a:p>
          <a:p>
            <a:r>
              <a:rPr lang="pl-PL" sz="1800" err="1">
                <a:solidFill>
                  <a:schemeClr val="tx2"/>
                </a:solidFill>
                <a:ea typeface="+mn-lt"/>
                <a:cs typeface="+mn-lt"/>
              </a:rPr>
              <a:t>Cixin</a:t>
            </a:r>
            <a:r>
              <a:rPr lang="pl-PL" sz="1800" dirty="0">
                <a:solidFill>
                  <a:schemeClr val="tx2"/>
                </a:solidFill>
                <a:ea typeface="+mn-lt"/>
                <a:cs typeface="+mn-lt"/>
              </a:rPr>
              <a:t> </a:t>
            </a:r>
            <a:r>
              <a:rPr lang="pl-PL" sz="1800" err="1">
                <a:solidFill>
                  <a:schemeClr val="tx2"/>
                </a:solidFill>
                <a:ea typeface="+mn-lt"/>
                <a:cs typeface="+mn-lt"/>
              </a:rPr>
              <a:t>Liu</a:t>
            </a:r>
            <a:endParaRPr lang="pl-PL" err="1">
              <a:solidFill>
                <a:schemeClr val="tx2"/>
              </a:solidFill>
            </a:endParaRPr>
          </a:p>
          <a:p>
            <a:endParaRPr lang="pl-PL" sz="2800" dirty="0">
              <a:ea typeface="+mn-lt"/>
              <a:cs typeface="+mn-lt"/>
            </a:endParaRPr>
          </a:p>
          <a:p>
            <a:r>
              <a:rPr lang="pl-PL" sz="1300" dirty="0">
                <a:solidFill>
                  <a:srgbClr val="000000"/>
                </a:solidFill>
                <a:ea typeface="+mn-lt"/>
                <a:cs typeface="+mn-lt"/>
              </a:rPr>
              <a:t>Pierwszy tom rewelacyjnej trylogii „Wspomnienie o przeszłości Ziemi”, największego w ostatnich latach wydarzenia w światowej fantastyce naukowej, porównywalnego z klasycznymi cyklami „Fundacja” i „Kroniki Diuny”.</a:t>
            </a:r>
            <a:br>
              <a:rPr lang="pl-PL" sz="1300" dirty="0">
                <a:solidFill>
                  <a:srgbClr val="000000"/>
                </a:solidFill>
                <a:ea typeface="+mn-lt"/>
                <a:cs typeface="+mn-lt"/>
              </a:rPr>
            </a:br>
            <a:r>
              <a:rPr lang="pl-PL" sz="1300" dirty="0">
                <a:solidFill>
                  <a:srgbClr val="000000"/>
                </a:solidFill>
                <a:ea typeface="+mn-lt"/>
                <a:cs typeface="+mn-lt"/>
              </a:rPr>
              <a:t/>
            </a:r>
            <a:br>
              <a:rPr lang="pl-PL" sz="1300" dirty="0">
                <a:solidFill>
                  <a:srgbClr val="000000"/>
                </a:solidFill>
                <a:ea typeface="+mn-lt"/>
                <a:cs typeface="+mn-lt"/>
              </a:rPr>
            </a:br>
            <a:r>
              <a:rPr lang="pl-PL" sz="1300" dirty="0">
                <a:solidFill>
                  <a:srgbClr val="000000"/>
                </a:solidFill>
                <a:ea typeface="+mn-lt"/>
                <a:cs typeface="+mn-lt"/>
              </a:rPr>
              <a:t>„Problem trzech ciał” stał się bestsellerem w Chinach i zyskał ogromny rozgłos w Stanach Zjednoczonych. W 2015 roku książka otrzymała nagrodę Hugo dla najlepszej powieści.</a:t>
            </a:r>
            <a:br>
              <a:rPr lang="pl-PL" sz="1300" dirty="0">
                <a:solidFill>
                  <a:srgbClr val="000000"/>
                </a:solidFill>
                <a:ea typeface="+mn-lt"/>
                <a:cs typeface="+mn-lt"/>
              </a:rPr>
            </a:br>
            <a:r>
              <a:rPr lang="pl-PL" sz="1300" dirty="0">
                <a:solidFill>
                  <a:srgbClr val="000000"/>
                </a:solidFill>
                <a:ea typeface="+mn-lt"/>
                <a:cs typeface="+mn-lt"/>
              </a:rPr>
              <a:t/>
            </a:r>
            <a:br>
              <a:rPr lang="pl-PL" sz="1300" dirty="0">
                <a:solidFill>
                  <a:srgbClr val="000000"/>
                </a:solidFill>
                <a:ea typeface="+mn-lt"/>
                <a:cs typeface="+mn-lt"/>
              </a:rPr>
            </a:br>
            <a:r>
              <a:rPr lang="pl-PL" sz="1300" dirty="0">
                <a:solidFill>
                  <a:srgbClr val="000000"/>
                </a:solidFill>
                <a:ea typeface="+mn-lt"/>
                <a:cs typeface="+mn-lt"/>
              </a:rPr>
              <a:t>Podczas rewolucji kulturalnej w Chinach tajna baza wojskowa Czerwony Brzeg wysyła sygnały w kosmos w poszukiwaniu inteligentnego życia pozaziemskiego. Do prac zostaje włączona </a:t>
            </a:r>
            <a:r>
              <a:rPr lang="pl-PL" sz="1300" err="1">
                <a:solidFill>
                  <a:srgbClr val="000000"/>
                </a:solidFill>
                <a:ea typeface="+mn-lt"/>
                <a:cs typeface="+mn-lt"/>
              </a:rPr>
              <a:t>Ye</a:t>
            </a:r>
            <a:r>
              <a:rPr lang="pl-PL" sz="1300" dirty="0">
                <a:solidFill>
                  <a:srgbClr val="000000"/>
                </a:solidFill>
                <a:ea typeface="+mn-lt"/>
                <a:cs typeface="+mn-lt"/>
              </a:rPr>
              <a:t> </a:t>
            </a:r>
            <a:r>
              <a:rPr lang="pl-PL" sz="1300" err="1">
                <a:solidFill>
                  <a:srgbClr val="000000"/>
                </a:solidFill>
                <a:ea typeface="+mn-lt"/>
                <a:cs typeface="+mn-lt"/>
              </a:rPr>
              <a:t>Wenjie</a:t>
            </a:r>
            <a:r>
              <a:rPr lang="pl-PL" sz="1300" dirty="0">
                <a:solidFill>
                  <a:srgbClr val="000000"/>
                </a:solidFill>
                <a:ea typeface="+mn-lt"/>
                <a:cs typeface="+mn-lt"/>
              </a:rPr>
              <a:t>, córka wybitnego fizyka zamordowanego przez czerwonogwardzistów, i dzięki niej badacze w końcu nawiązują kontakt z obcą cywilizacją stojącą u progu zagłady.</a:t>
            </a:r>
            <a:br>
              <a:rPr lang="pl-PL" sz="1300" dirty="0">
                <a:solidFill>
                  <a:srgbClr val="000000"/>
                </a:solidFill>
                <a:ea typeface="+mn-lt"/>
                <a:cs typeface="+mn-lt"/>
              </a:rPr>
            </a:br>
            <a:r>
              <a:rPr lang="pl-PL" sz="1300" dirty="0">
                <a:solidFill>
                  <a:srgbClr val="000000"/>
                </a:solidFill>
                <a:ea typeface="+mn-lt"/>
                <a:cs typeface="+mn-lt"/>
              </a:rPr>
              <a:t/>
            </a:r>
            <a:br>
              <a:rPr lang="pl-PL" sz="1300" dirty="0">
                <a:solidFill>
                  <a:srgbClr val="000000"/>
                </a:solidFill>
                <a:ea typeface="+mn-lt"/>
                <a:cs typeface="+mn-lt"/>
              </a:rPr>
            </a:br>
            <a:r>
              <a:rPr lang="pl-PL" sz="1300" dirty="0">
                <a:solidFill>
                  <a:srgbClr val="000000"/>
                </a:solidFill>
                <a:ea typeface="+mn-lt"/>
                <a:cs typeface="+mn-lt"/>
              </a:rPr>
              <a:t>W XXI wieku naukowiec </a:t>
            </a:r>
            <a:r>
              <a:rPr lang="pl-PL" sz="1300" err="1">
                <a:solidFill>
                  <a:srgbClr val="000000"/>
                </a:solidFill>
                <a:ea typeface="+mn-lt"/>
                <a:cs typeface="+mn-lt"/>
              </a:rPr>
              <a:t>Wang</a:t>
            </a:r>
            <a:r>
              <a:rPr lang="pl-PL" sz="1300" dirty="0">
                <a:solidFill>
                  <a:srgbClr val="000000"/>
                </a:solidFill>
                <a:ea typeface="+mn-lt"/>
                <a:cs typeface="+mn-lt"/>
              </a:rPr>
              <a:t> </a:t>
            </a:r>
            <a:r>
              <a:rPr lang="pl-PL" sz="1300" err="1">
                <a:solidFill>
                  <a:srgbClr val="000000"/>
                </a:solidFill>
                <a:ea typeface="+mn-lt"/>
                <a:cs typeface="+mn-lt"/>
              </a:rPr>
              <a:t>Miao</a:t>
            </a:r>
            <a:r>
              <a:rPr lang="pl-PL" sz="1300" dirty="0">
                <a:solidFill>
                  <a:srgbClr val="000000"/>
                </a:solidFill>
                <a:ea typeface="+mn-lt"/>
                <a:cs typeface="+mn-lt"/>
              </a:rPr>
              <a:t> zostaje członkiem komisji badającej przyczyny serii samobójstw czołowych fizyków. W wyniku prywatnego dochodzenia natyka się na tajemniczą grę wirtualną o nazwie „Trzy ciała”, której celem jest uratowanie mieszkańców planety zagrożonej oddziaływaniem grawitacyjnym trzech słońc. Niebawem odkrywa, że świat tej gry wcale nie jest fikcją...</a:t>
            </a:r>
            <a:endParaRPr lang="pl-PL" dirty="0">
              <a:cs typeface="Calibri"/>
            </a:endParaRPr>
          </a:p>
          <a:p>
            <a:endParaRPr lang="pl-PL" sz="1500" dirty="0">
              <a:solidFill>
                <a:srgbClr val="242424"/>
              </a:solidFill>
              <a:cs typeface="Calibri"/>
            </a:endParaRPr>
          </a:p>
          <a:p>
            <a:endParaRPr lang="pl-PL" sz="1900" dirty="0">
              <a:cs typeface="Calibri"/>
            </a:endParaRPr>
          </a:p>
          <a:p>
            <a:endParaRPr lang="pl-PL" sz="1600" dirty="0">
              <a:ea typeface="+mn-lt"/>
              <a:cs typeface="+mn-lt"/>
            </a:endParaRPr>
          </a:p>
          <a:p>
            <a:r>
              <a:rPr lang="pl-PL" sz="1300" dirty="0">
                <a:ea typeface="+mn-lt"/>
                <a:cs typeface="+mn-lt"/>
              </a:rPr>
              <a:t>Źródło: </a:t>
            </a:r>
            <a:r>
              <a:rPr lang="pl-PL" sz="1300" dirty="0">
                <a:ea typeface="+mn-lt"/>
                <a:cs typeface="+mn-lt"/>
                <a:hlinkClick r:id="rId2"/>
              </a:rPr>
              <a:t>https://lubimyczytac.pl/</a:t>
            </a:r>
            <a:r>
              <a:rPr lang="pl-PL" sz="1300" dirty="0">
                <a:ea typeface="+mn-lt"/>
                <a:cs typeface="+mn-lt"/>
              </a:rPr>
              <a:t> </a:t>
            </a:r>
          </a:p>
          <a:p>
            <a:endParaRPr lang="pl-PL" sz="1900" dirty="0">
              <a:solidFill>
                <a:srgbClr val="C00000"/>
              </a:solidFill>
              <a:cs typeface="Calibri"/>
            </a:endParaRPr>
          </a:p>
        </p:txBody>
      </p:sp>
      <p:pic>
        <p:nvPicPr>
          <p:cNvPr id="5" name="Content Placeholder 4">
            <a:extLst>
              <a:ext uri="{FF2B5EF4-FFF2-40B4-BE49-F238E27FC236}">
                <a16:creationId xmlns:a16="http://schemas.microsoft.com/office/drawing/2014/main" xmlns="" id="{718143B8-C98B-80F7-DD01-9194F723EAA5}"/>
              </a:ext>
            </a:extLst>
          </p:cNvPr>
          <p:cNvPicPr>
            <a:picLocks noGrp="1" noChangeAspect="1"/>
          </p:cNvPicPr>
          <p:nvPr>
            <p:ph idx="1"/>
          </p:nvPr>
        </p:nvPicPr>
        <p:blipFill>
          <a:blip r:embed="rId3" cstate="print"/>
          <a:stretch>
            <a:fillRect/>
          </a:stretch>
        </p:blipFill>
        <p:spPr>
          <a:xfrm>
            <a:off x="4934310" y="360551"/>
            <a:ext cx="3924521" cy="5634358"/>
          </a:xfr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290</Words>
  <Application>Microsoft Office PowerPoint</Application>
  <PresentationFormat>Pokaz na ekranie (4:3)</PresentationFormat>
  <Paragraphs>84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                          Warto  przeczytać  Monika Płonka doradca metodyczny ds. bibliotek szkolnych monika.płonka@odn.kalisz.pl    </vt:lpstr>
      <vt:lpstr>Książka nauczyciela i rodzica                  </vt:lpstr>
      <vt:lpstr>Slajd 3</vt:lpstr>
      <vt:lpstr>Slajd 4</vt:lpstr>
      <vt:lpstr>Literatura  dziecięca i młodzieżowa                 </vt:lpstr>
      <vt:lpstr>Slajd 6</vt:lpstr>
      <vt:lpstr>Slajd 7</vt:lpstr>
      <vt:lpstr>Książka w wolnej chwili                  </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fujitsu</dc:creator>
  <cp:lastModifiedBy>Rysiek jach</cp:lastModifiedBy>
  <cp:revision>528</cp:revision>
  <dcterms:created xsi:type="dcterms:W3CDTF">2020-07-15T09:53:38Z</dcterms:created>
  <dcterms:modified xsi:type="dcterms:W3CDTF">2024-04-07T14:16:32Z</dcterms:modified>
</cp:coreProperties>
</file>