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E05BA-1081-6128-9E19-FCD4AB4CCF79}" v="150" dt="2024-02-26T14:11:12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26.02.2024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26.02.2024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26.02.2024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6971" r="3993" b="13632"/>
          <a:stretch/>
        </p:blipFill>
        <p:spPr>
          <a:xfrm>
            <a:off x="0" y="3302343"/>
            <a:ext cx="9144000" cy="357894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544" y="404664"/>
            <a:ext cx="828092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/>
              <a:t>To jest tytuł prezentacji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A67-98D3-4B9B-9754-4C4E3248899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15740" r="16876" b="15443"/>
          <a:stretch/>
        </p:blipFill>
        <p:spPr>
          <a:xfrm>
            <a:off x="4424697" y="5799997"/>
            <a:ext cx="4615083" cy="10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26.02.2024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26.02.2024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26.02.2024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26.02.2024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26.02.2024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26.02.2024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26.02.2024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26B5-D830-4083-82EC-C65D89635B83}" type="datetimeFigureOut">
              <a:rPr lang="pl-PL" smtClean="0"/>
              <a:pPr/>
              <a:t>26.02.2024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26B5-D830-4083-82EC-C65D89635B83}" type="datetimeFigureOut">
              <a:rPr lang="pl-PL" smtClean="0"/>
              <a:pPr/>
              <a:t>26.02.2024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FDA03-15EA-4FF8-801B-0A8B9854201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mpik.com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atuli.pl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wp.pl" TargetMode="External"/><Relationship Id="rId2" Type="http://schemas.openxmlformats.org/officeDocument/2006/relationships/hyperlink" Target="https://natuli.pl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atuli.pl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natuli.pl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mpik.com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15370" cy="307183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000" i="1" dirty="0">
                <a:solidFill>
                  <a:srgbClr val="C00000"/>
                </a:solidFill>
              </a:rPr>
              <a:t>         </a:t>
            </a:r>
            <a:br>
              <a:rPr lang="pl-PL" sz="5000" i="1" dirty="0"/>
            </a:br>
            <a:r>
              <a:rPr lang="pl-PL" sz="5000" i="1" dirty="0">
                <a:solidFill>
                  <a:srgbClr val="C00000"/>
                </a:solidFill>
              </a:rPr>
              <a:t>              </a:t>
            </a:r>
            <a:br>
              <a:rPr lang="pl-PL" sz="5000" i="1" dirty="0"/>
            </a:br>
            <a:br>
              <a:rPr lang="pl-PL" sz="5000" i="1" dirty="0"/>
            </a:br>
            <a:r>
              <a:rPr lang="pl-PL" sz="6000" i="1" dirty="0">
                <a:solidFill>
                  <a:schemeClr val="tx2"/>
                </a:solidFill>
              </a:rPr>
              <a:t>Warto  przeczytać</a:t>
            </a:r>
            <a:br>
              <a:rPr lang="pl-PL" sz="6000" i="1" dirty="0">
                <a:solidFill>
                  <a:schemeClr val="tx2"/>
                </a:solidFill>
              </a:rPr>
            </a:br>
            <a:br>
              <a:rPr lang="pl-PL" sz="6000" i="1" dirty="0">
                <a:solidFill>
                  <a:schemeClr val="tx2"/>
                </a:solidFill>
              </a:rPr>
            </a:br>
            <a:r>
              <a:rPr lang="pl-PL" sz="2200" i="1" dirty="0">
                <a:solidFill>
                  <a:schemeClr val="tx2"/>
                </a:solidFill>
              </a:rPr>
              <a:t>Monika Płonka</a:t>
            </a:r>
            <a:br>
              <a:rPr lang="pl-PL" sz="2200" i="1" dirty="0">
                <a:solidFill>
                  <a:schemeClr val="tx2"/>
                </a:solidFill>
              </a:rPr>
            </a:br>
            <a:r>
              <a:rPr lang="pl-PL" sz="2200" i="1" dirty="0">
                <a:solidFill>
                  <a:schemeClr val="tx2"/>
                </a:solidFill>
              </a:rPr>
              <a:t>doradca metodyczny ds. bibliotek szkolnych</a:t>
            </a:r>
            <a:br>
              <a:rPr lang="pl-PL" sz="2200" i="1" dirty="0">
                <a:solidFill>
                  <a:schemeClr val="tx2"/>
                </a:solidFill>
              </a:rPr>
            </a:br>
            <a:r>
              <a:rPr lang="pl-PL" sz="2200" i="1" dirty="0">
                <a:solidFill>
                  <a:schemeClr val="tx2"/>
                </a:solidFill>
              </a:rPr>
              <a:t>monika.płonka@odn.kalisz.pl</a:t>
            </a:r>
            <a:br>
              <a:rPr lang="pl-PL" sz="2200" i="1" dirty="0">
                <a:solidFill>
                  <a:schemeClr val="tx2"/>
                </a:solidFill>
              </a:rPr>
            </a:br>
            <a:br>
              <a:rPr lang="pl-PL" sz="6000" i="1" dirty="0">
                <a:solidFill>
                  <a:srgbClr val="C00000"/>
                </a:solidFill>
              </a:rPr>
            </a:br>
            <a:br>
              <a:rPr lang="pl-PL" i="1" dirty="0">
                <a:solidFill>
                  <a:srgbClr val="C00000"/>
                </a:solidFill>
              </a:rPr>
            </a:br>
            <a:br>
              <a:rPr lang="pl-PL" i="1" dirty="0">
                <a:solidFill>
                  <a:srgbClr val="C00000"/>
                </a:solidFill>
              </a:rPr>
            </a:br>
            <a:endParaRPr lang="pl-PL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3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357158" y="357166"/>
            <a:ext cx="4143404" cy="63579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800" b="1" dirty="0">
                <a:solidFill>
                  <a:schemeClr val="tx2"/>
                </a:solidFill>
                <a:ea typeface="+mn-lt"/>
                <a:cs typeface="+mn-lt"/>
              </a:rPr>
              <a:t>Nie ten mąż</a:t>
            </a:r>
            <a:endParaRPr lang="en-US" sz="2000">
              <a:solidFill>
                <a:schemeClr val="tx2"/>
              </a:solidFill>
              <a:cs typeface="Calibri"/>
            </a:endParaRPr>
          </a:p>
          <a:p>
            <a:r>
              <a:rPr lang="pl-PL" sz="2400" dirty="0">
                <a:solidFill>
                  <a:schemeClr val="tx2"/>
                </a:solidFill>
                <a:ea typeface="+mn-lt"/>
                <a:cs typeface="+mn-lt"/>
              </a:rPr>
              <a:t>Croft </a:t>
            </a:r>
            <a:r>
              <a:rPr lang="pl-PL" sz="2400" dirty="0" err="1">
                <a:solidFill>
                  <a:schemeClr val="tx2"/>
                </a:solidFill>
                <a:ea typeface="+mn-lt"/>
                <a:cs typeface="+mn-lt"/>
              </a:rPr>
              <a:t>Kathryn</a:t>
            </a:r>
            <a:endParaRPr lang="pl-PL" dirty="0" err="1">
              <a:solidFill>
                <a:schemeClr val="tx2"/>
              </a:solidFill>
            </a:endParaRPr>
          </a:p>
          <a:p>
            <a:endParaRPr lang="pl-PL" sz="2400" dirty="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pl-PL" sz="1200" dirty="0">
                <a:solidFill>
                  <a:srgbClr val="242424"/>
                </a:solidFill>
                <a:ea typeface="+mn-lt"/>
                <a:cs typeface="+mn-lt"/>
              </a:rPr>
              <a:t>Najbardziej porywający i zaskakujący thriller psychologiczny, jaki przeczytasz w tym roku, znakomitej </a:t>
            </a:r>
            <a:r>
              <a:rPr lang="pl-PL" sz="1200" dirty="0" err="1">
                <a:solidFill>
                  <a:srgbClr val="242424"/>
                </a:solidFill>
                <a:ea typeface="+mn-lt"/>
                <a:cs typeface="+mn-lt"/>
              </a:rPr>
              <a:t>Kathryn</a:t>
            </a:r>
            <a:r>
              <a:rPr lang="pl-PL" sz="1200" dirty="0">
                <a:solidFill>
                  <a:srgbClr val="242424"/>
                </a:solidFill>
                <a:ea typeface="+mn-lt"/>
                <a:cs typeface="+mn-lt"/>
              </a:rPr>
              <a:t> Croft, autorki bestsellerowych "Nie pozwól mu odejść" i "Powrotu"!</a:t>
            </a:r>
            <a:endParaRPr lang="pl-PL" dirty="0"/>
          </a:p>
          <a:p>
            <a:r>
              <a:rPr lang="pl-PL" sz="1200" dirty="0" err="1">
                <a:solidFill>
                  <a:srgbClr val="242424"/>
                </a:solidFill>
                <a:ea typeface="+mn-lt"/>
                <a:cs typeface="+mn-lt"/>
              </a:rPr>
              <a:t>Abby</a:t>
            </a:r>
            <a:r>
              <a:rPr lang="pl-PL" sz="1200" dirty="0">
                <a:solidFill>
                  <a:srgbClr val="242424"/>
                </a:solidFill>
                <a:ea typeface="+mn-lt"/>
                <a:cs typeface="+mn-lt"/>
              </a:rPr>
              <a:t> i Rob właśnie przeprowadzili się do wymarzonego domu w Londynie, gotowi rozpocząć nowy rozdział w życiu. Jasne, </a:t>
            </a:r>
            <a:r>
              <a:rPr lang="pl-PL" sz="1200" dirty="0" err="1">
                <a:solidFill>
                  <a:srgbClr val="242424"/>
                </a:solidFill>
                <a:ea typeface="+mn-lt"/>
                <a:cs typeface="+mn-lt"/>
              </a:rPr>
              <a:t>Abby</a:t>
            </a:r>
            <a:r>
              <a:rPr lang="pl-PL" sz="1200" dirty="0">
                <a:solidFill>
                  <a:srgbClr val="242424"/>
                </a:solidFill>
                <a:ea typeface="+mn-lt"/>
                <a:cs typeface="+mn-lt"/>
              </a:rPr>
              <a:t> wciąż musi znaleźć tu nową pracę, ale póki co ma mnóstwo zajęć.</a:t>
            </a:r>
            <a:endParaRPr lang="pl-PL" dirty="0"/>
          </a:p>
          <a:p>
            <a:r>
              <a:rPr lang="pl-PL" sz="1200" dirty="0">
                <a:solidFill>
                  <a:srgbClr val="242424"/>
                </a:solidFill>
                <a:ea typeface="+mn-lt"/>
                <a:cs typeface="+mn-lt"/>
              </a:rPr>
              <a:t>Życie jest dobre.</a:t>
            </a:r>
            <a:endParaRPr lang="pl-PL" sz="1200" dirty="0">
              <a:ea typeface="+mn-lt"/>
              <a:cs typeface="+mn-lt"/>
            </a:endParaRPr>
          </a:p>
          <a:p>
            <a:r>
              <a:rPr lang="pl-PL" sz="1200" dirty="0">
                <a:solidFill>
                  <a:srgbClr val="242424"/>
                </a:solidFill>
                <a:ea typeface="+mn-lt"/>
                <a:cs typeface="+mn-lt"/>
              </a:rPr>
              <a:t>I wygląda na to, że będzie jeszcze lepsze, gdy </a:t>
            </a:r>
            <a:r>
              <a:rPr lang="pl-PL" sz="1200" dirty="0" err="1">
                <a:solidFill>
                  <a:srgbClr val="242424"/>
                </a:solidFill>
                <a:ea typeface="+mn-lt"/>
                <a:cs typeface="+mn-lt"/>
              </a:rPr>
              <a:t>Abby</a:t>
            </a:r>
            <a:r>
              <a:rPr lang="pl-PL" sz="1200" dirty="0">
                <a:solidFill>
                  <a:srgbClr val="242424"/>
                </a:solidFill>
                <a:ea typeface="+mn-lt"/>
                <a:cs typeface="+mn-lt"/>
              </a:rPr>
              <a:t> poznaje </a:t>
            </a:r>
            <a:r>
              <a:rPr lang="pl-PL" sz="1200" dirty="0" err="1">
                <a:solidFill>
                  <a:srgbClr val="242424"/>
                </a:solidFill>
                <a:ea typeface="+mn-lt"/>
                <a:cs typeface="+mn-lt"/>
              </a:rPr>
              <a:t>Siennę</a:t>
            </a:r>
            <a:r>
              <a:rPr lang="pl-PL" sz="1200" dirty="0">
                <a:solidFill>
                  <a:srgbClr val="242424"/>
                </a:solidFill>
                <a:ea typeface="+mn-lt"/>
                <a:cs typeface="+mn-lt"/>
              </a:rPr>
              <a:t>, swoją pierwszą prawdziwą londyńską przyjaciółkę, i jej czarującego męża Grega.</a:t>
            </a:r>
            <a:endParaRPr lang="pl-PL" sz="1200" dirty="0">
              <a:ea typeface="+mn-lt"/>
              <a:cs typeface="+mn-lt"/>
            </a:endParaRPr>
          </a:p>
          <a:p>
            <a:r>
              <a:rPr lang="pl-PL" sz="1200" dirty="0">
                <a:solidFill>
                  <a:srgbClr val="242424"/>
                </a:solidFill>
                <a:ea typeface="+mn-lt"/>
                <a:cs typeface="+mn-lt"/>
              </a:rPr>
              <a:t>Tyle że Greg jest nawet za bardzo czarujący… Niewinna propozycja Sienny, by na jedną noc przyjaciółki zamieniły się rolami, prowadzi </a:t>
            </a:r>
            <a:r>
              <a:rPr lang="pl-PL" sz="1200" dirty="0" err="1">
                <a:solidFill>
                  <a:srgbClr val="242424"/>
                </a:solidFill>
                <a:ea typeface="+mn-lt"/>
                <a:cs typeface="+mn-lt"/>
              </a:rPr>
              <a:t>Abby</a:t>
            </a:r>
            <a:r>
              <a:rPr lang="pl-PL" sz="1200" dirty="0">
                <a:solidFill>
                  <a:srgbClr val="242424"/>
                </a:solidFill>
                <a:ea typeface="+mn-lt"/>
                <a:cs typeface="+mn-lt"/>
              </a:rPr>
              <a:t> do decyzji, których konsekwencje mogą zniszczyć jej idealny świat.</a:t>
            </a:r>
            <a:endParaRPr lang="pl-PL" sz="1200" dirty="0">
              <a:ea typeface="+mn-lt"/>
              <a:cs typeface="+mn-lt"/>
            </a:endParaRPr>
          </a:p>
          <a:p>
            <a:r>
              <a:rPr lang="pl-PL" sz="1200" dirty="0">
                <a:solidFill>
                  <a:srgbClr val="242424"/>
                </a:solidFill>
                <a:ea typeface="+mn-lt"/>
                <a:cs typeface="+mn-lt"/>
              </a:rPr>
              <a:t>Prawdziwe problemy zaczynają się jednak wtedy, gdy Greg znika. Przygniótł go ciężar tajemnicy? Czy właśnie zastawia na </a:t>
            </a:r>
            <a:r>
              <a:rPr lang="pl-PL" sz="1200" dirty="0" err="1">
                <a:solidFill>
                  <a:srgbClr val="242424"/>
                </a:solidFill>
                <a:ea typeface="+mn-lt"/>
                <a:cs typeface="+mn-lt"/>
              </a:rPr>
              <a:t>Abby</a:t>
            </a:r>
            <a:r>
              <a:rPr lang="pl-PL" sz="1200" dirty="0">
                <a:solidFill>
                  <a:srgbClr val="242424"/>
                </a:solidFill>
                <a:ea typeface="+mn-lt"/>
                <a:cs typeface="+mn-lt"/>
              </a:rPr>
              <a:t> pułapkę? A może coś jeszcze bardziej złowrogiego dzieje się poza zasięgiem wzroku?</a:t>
            </a:r>
            <a:endParaRPr lang="pl-PL" dirty="0"/>
          </a:p>
          <a:p>
            <a:r>
              <a:rPr lang="pl-PL" sz="1200" dirty="0">
                <a:solidFill>
                  <a:srgbClr val="242424"/>
                </a:solidFill>
                <a:ea typeface="+mn-lt"/>
                <a:cs typeface="+mn-lt"/>
              </a:rPr>
              <a:t>Stawka jest wysoka, a </a:t>
            </a:r>
            <a:r>
              <a:rPr lang="pl-PL" sz="1200" dirty="0" err="1">
                <a:solidFill>
                  <a:srgbClr val="242424"/>
                </a:solidFill>
                <a:ea typeface="+mn-lt"/>
                <a:cs typeface="+mn-lt"/>
              </a:rPr>
              <a:t>Abby</a:t>
            </a:r>
            <a:r>
              <a:rPr lang="pl-PL" sz="1200" dirty="0">
                <a:solidFill>
                  <a:srgbClr val="242424"/>
                </a:solidFill>
                <a:ea typeface="+mn-lt"/>
                <a:cs typeface="+mn-lt"/>
              </a:rPr>
              <a:t> musi zrobić wszystko, by chronić siebie.</a:t>
            </a:r>
            <a:endParaRPr lang="pl-PL" sz="1200" dirty="0">
              <a:ea typeface="+mn-lt"/>
              <a:cs typeface="+mn-lt"/>
            </a:endParaRPr>
          </a:p>
          <a:p>
            <a:endParaRPr lang="pl-PL" dirty="0">
              <a:solidFill>
                <a:srgbClr val="242424"/>
              </a:solidFill>
              <a:cs typeface="Calibri"/>
            </a:endParaRPr>
          </a:p>
          <a:p>
            <a:endParaRPr lang="pl-PL" sz="105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pl-PL" sz="1200" dirty="0">
                <a:ea typeface="+mn-lt"/>
                <a:cs typeface="+mn-lt"/>
              </a:rPr>
              <a:t>Źródło: </a:t>
            </a:r>
            <a:r>
              <a:rPr lang="pl-PL" sz="1200" dirty="0">
                <a:ea typeface="+mn-lt"/>
                <a:cs typeface="+mn-lt"/>
                <a:hlinkClick r:id="rId2"/>
              </a:rPr>
              <a:t>https://www.empik.com/</a:t>
            </a:r>
            <a:endParaRPr lang="pl-PL" sz="1200" dirty="0">
              <a:ea typeface="+mn-lt"/>
              <a:cs typeface="+mn-lt"/>
            </a:endParaRPr>
          </a:p>
          <a:p>
            <a:endParaRPr lang="pl-PL" sz="1800" b="1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725243-2F25-0298-AEA3-42A65882A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19853" y="351878"/>
            <a:ext cx="3753651" cy="522249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15370" cy="3071833"/>
          </a:xfrm>
        </p:spPr>
        <p:txBody>
          <a:bodyPr>
            <a:normAutofit/>
          </a:bodyPr>
          <a:lstStyle/>
          <a:p>
            <a:r>
              <a:rPr lang="pl-PL" i="1" dirty="0">
                <a:solidFill>
                  <a:schemeClr val="tx2"/>
                </a:solidFill>
              </a:rPr>
              <a:t>Książka nauczyciela i rodzica</a:t>
            </a:r>
            <a:r>
              <a:rPr lang="pl-PL" i="1" dirty="0">
                <a:solidFill>
                  <a:srgbClr val="C00000"/>
                </a:solidFill>
              </a:rPr>
              <a:t>   </a:t>
            </a:r>
            <a:br>
              <a:rPr lang="pl-PL" i="1" dirty="0"/>
            </a:br>
            <a:br>
              <a:rPr lang="pl-PL" i="1" dirty="0"/>
            </a:br>
            <a:r>
              <a:rPr lang="pl-PL" i="1" dirty="0">
                <a:solidFill>
                  <a:srgbClr val="C00000"/>
                </a:solidFill>
              </a:rPr>
              <a:t>            </a:t>
            </a:r>
            <a:br>
              <a:rPr lang="pl-PL" i="1" dirty="0">
                <a:solidFill>
                  <a:srgbClr val="C00000"/>
                </a:solidFill>
              </a:rPr>
            </a:br>
            <a:endParaRPr lang="pl-PL" sz="3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3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57158" y="428604"/>
            <a:ext cx="4286280" cy="614366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pl-PL" sz="3400" b="1" dirty="0">
                <a:solidFill>
                  <a:schemeClr val="tx2"/>
                </a:solidFill>
                <a:ea typeface="+mn-lt"/>
                <a:cs typeface="+mn-lt"/>
              </a:rPr>
              <a:t>Jak lepiej myśleć. Dla analizujących bez końca i wysoko wrażliwych</a:t>
            </a:r>
            <a:endParaRPr lang="en-US" sz="3400">
              <a:solidFill>
                <a:schemeClr val="tx2"/>
              </a:solidFill>
              <a:cs typeface="Calibri"/>
            </a:endParaRPr>
          </a:p>
          <a:p>
            <a:r>
              <a:rPr lang="pl-PL" sz="2300" err="1">
                <a:solidFill>
                  <a:schemeClr val="tx2"/>
                </a:solidFill>
                <a:ea typeface="+mn-lt"/>
                <a:cs typeface="+mn-lt"/>
              </a:rPr>
              <a:t>Petitcollin</a:t>
            </a:r>
            <a:r>
              <a:rPr lang="pl-PL" sz="23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pl-PL" sz="2300" err="1">
                <a:solidFill>
                  <a:schemeClr val="tx2"/>
                </a:solidFill>
                <a:ea typeface="+mn-lt"/>
                <a:cs typeface="+mn-lt"/>
              </a:rPr>
              <a:t>Christel</a:t>
            </a:r>
            <a:endParaRPr lang="pl-PL" sz="2300" err="1">
              <a:solidFill>
                <a:schemeClr val="tx2"/>
              </a:solidFill>
            </a:endParaRPr>
          </a:p>
          <a:p>
            <a:endParaRPr lang="pl-PL" sz="19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pl-PL" sz="19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pl-PL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pl-PL" sz="1900" dirty="0">
                <a:solidFill>
                  <a:srgbClr val="242424"/>
                </a:solidFill>
                <a:ea typeface="+mn-lt"/>
                <a:cs typeface="+mn-lt"/>
              </a:rPr>
              <a:t>Poradnik pozytywnego myślenia? A może książka o tym, jak zacząć mniej myśleć, a więcej działać? Trudno orzec. Wiadomo jedynie, że książka „Jak lepiej myśleć. Dla analizujących bez końca i wysoko wrażliwych” autorstwa </a:t>
            </a:r>
            <a:r>
              <a:rPr lang="pl-PL" sz="1900" err="1">
                <a:solidFill>
                  <a:srgbClr val="242424"/>
                </a:solidFill>
                <a:ea typeface="+mn-lt"/>
                <a:cs typeface="+mn-lt"/>
              </a:rPr>
              <a:t>Christel</a:t>
            </a:r>
            <a:r>
              <a:rPr lang="pl-PL" sz="1900" dirty="0">
                <a:solidFill>
                  <a:srgbClr val="242424"/>
                </a:solidFill>
                <a:ea typeface="+mn-lt"/>
                <a:cs typeface="+mn-lt"/>
              </a:rPr>
              <a:t> </a:t>
            </a:r>
            <a:r>
              <a:rPr lang="pl-PL" sz="1900" err="1">
                <a:solidFill>
                  <a:srgbClr val="242424"/>
                </a:solidFill>
                <a:ea typeface="+mn-lt"/>
                <a:cs typeface="+mn-lt"/>
              </a:rPr>
              <a:t>Petitcollin</a:t>
            </a:r>
            <a:r>
              <a:rPr lang="pl-PL" sz="1900" dirty="0">
                <a:solidFill>
                  <a:srgbClr val="242424"/>
                </a:solidFill>
                <a:ea typeface="+mn-lt"/>
                <a:cs typeface="+mn-lt"/>
              </a:rPr>
              <a:t> jest kontynuacją bestsellerowej pozycji „Jak mniej myśleć”. O czym tym razem pisze autorka?</a:t>
            </a:r>
            <a:endParaRPr lang="pl-PL" sz="1900">
              <a:cs typeface="Calibri"/>
            </a:endParaRPr>
          </a:p>
          <a:p>
            <a:endParaRPr lang="pl-PL" sz="1900" b="1" dirty="0">
              <a:solidFill>
                <a:srgbClr val="242424"/>
              </a:solidFill>
              <a:cs typeface="Calibri"/>
            </a:endParaRPr>
          </a:p>
          <a:p>
            <a:r>
              <a:rPr lang="pl-PL" sz="1900" dirty="0">
                <a:solidFill>
                  <a:srgbClr val="242424"/>
                </a:solidFill>
                <a:ea typeface="+mn-lt"/>
                <a:cs typeface="+mn-lt"/>
              </a:rPr>
              <a:t>Czego możesz spodziewać po kolejnej książce </a:t>
            </a:r>
            <a:r>
              <a:rPr lang="pl-PL" sz="1900" err="1">
                <a:solidFill>
                  <a:srgbClr val="242424"/>
                </a:solidFill>
                <a:ea typeface="+mn-lt"/>
                <a:cs typeface="+mn-lt"/>
              </a:rPr>
              <a:t>Christel</a:t>
            </a:r>
            <a:r>
              <a:rPr lang="pl-PL" sz="1900" dirty="0">
                <a:solidFill>
                  <a:srgbClr val="242424"/>
                </a:solidFill>
                <a:ea typeface="+mn-lt"/>
                <a:cs typeface="+mn-lt"/>
              </a:rPr>
              <a:t> </a:t>
            </a:r>
            <a:r>
              <a:rPr lang="pl-PL" sz="1900" err="1">
                <a:solidFill>
                  <a:srgbClr val="242424"/>
                </a:solidFill>
                <a:ea typeface="+mn-lt"/>
                <a:cs typeface="+mn-lt"/>
              </a:rPr>
              <a:t>Petitcollin</a:t>
            </a:r>
            <a:r>
              <a:rPr lang="pl-PL" sz="1900" dirty="0">
                <a:solidFill>
                  <a:srgbClr val="242424"/>
                </a:solidFill>
                <a:ea typeface="+mn-lt"/>
                <a:cs typeface="+mn-lt"/>
              </a:rPr>
              <a:t>? Wielu cennych wskazówek i rad, m.in. jak żyć szczęśliwie i spełnić swoje marzenia, czy jak założyć rodzinę? Na te i wiele innych pytań znajdziesz jasne odpowiedzi w poradniku „Jak lepiej myśleć. Dla analizujących bez końca i wysoko wrażliwych”. To pozycja rozwiewająca też wątpliwości dotyczące ludzkiej nadwrażliwości. Jest uzupełnieniem poprzedniego poradnika „Jak mniej myśleć”, a to tylko jeden z wielu powodów dlaczego warto sięgnąć po obie książki! Spróbuj zmienić swoje życie dzięki poradom autorki.</a:t>
            </a:r>
          </a:p>
          <a:p>
            <a:endParaRPr lang="pl-PL" sz="1900" dirty="0">
              <a:solidFill>
                <a:srgbClr val="1F1F1F"/>
              </a:solidFill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pl-PL" dirty="0">
                <a:ea typeface="+mn-lt"/>
                <a:cs typeface="+mn-lt"/>
              </a:rPr>
              <a:t>Źródło: </a:t>
            </a:r>
            <a:r>
              <a:rPr lang="pl-PL" dirty="0">
                <a:ea typeface="+mn-lt"/>
                <a:cs typeface="+mn-lt"/>
                <a:hlinkClick r:id="rId2"/>
              </a:rPr>
              <a:t>https://empik.pl/</a:t>
            </a:r>
            <a:r>
              <a:rPr lang="pl-PL" dirty="0">
                <a:ea typeface="+mn-lt"/>
                <a:cs typeface="+mn-lt"/>
              </a:rPr>
              <a:t> </a:t>
            </a:r>
          </a:p>
          <a:p>
            <a:endParaRPr lang="pl-PL" dirty="0">
              <a:cs typeface="Calibri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23A805-AD61-23E4-AF46-ADDF72223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45160" y="914931"/>
            <a:ext cx="3534120" cy="503105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4054" y="214290"/>
            <a:ext cx="4093492" cy="64294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sz="2400" b="1" dirty="0">
                <a:solidFill>
                  <a:schemeClr val="tx2"/>
                </a:solidFill>
                <a:ea typeface="+mn-lt"/>
                <a:cs typeface="+mn-lt"/>
              </a:rPr>
              <a:t>Atomowe nawyki. Drobne zmiany, niezwykłe efekty</a:t>
            </a:r>
            <a:endParaRPr lang="en-US" sz="2400">
              <a:solidFill>
                <a:schemeClr val="tx2"/>
              </a:solidFill>
              <a:cs typeface="Calibri"/>
            </a:endParaRPr>
          </a:p>
          <a:p>
            <a:r>
              <a:rPr lang="pl-PL" sz="2000" dirty="0" err="1">
                <a:solidFill>
                  <a:schemeClr val="tx2"/>
                </a:solidFill>
                <a:ea typeface="+mn-lt"/>
                <a:cs typeface="+mn-lt"/>
              </a:rPr>
              <a:t>Clear</a:t>
            </a:r>
            <a:r>
              <a:rPr lang="pl-PL" sz="2000" dirty="0">
                <a:solidFill>
                  <a:schemeClr val="tx2"/>
                </a:solidFill>
                <a:ea typeface="+mn-lt"/>
                <a:cs typeface="+mn-lt"/>
              </a:rPr>
              <a:t> James</a:t>
            </a:r>
            <a:endParaRPr lang="pl-PL" sz="2000" dirty="0">
              <a:solidFill>
                <a:schemeClr val="tx2"/>
              </a:solidFill>
            </a:endParaRPr>
          </a:p>
          <a:p>
            <a:endParaRPr lang="pl-PL" sz="1600" dirty="0">
              <a:ea typeface="+mn-lt"/>
              <a:cs typeface="+mn-lt"/>
            </a:endParaRPr>
          </a:p>
          <a:p>
            <a:endParaRPr lang="pl-PL" sz="1800" dirty="0">
              <a:ea typeface="+mn-lt"/>
              <a:cs typeface="+mn-lt"/>
            </a:endParaRPr>
          </a:p>
          <a:p>
            <a:r>
              <a:rPr lang="pl-PL" sz="1600" dirty="0">
                <a:solidFill>
                  <a:srgbClr val="242424"/>
                </a:solidFill>
                <a:ea typeface="+mn-lt"/>
                <a:cs typeface="+mn-lt"/>
              </a:rPr>
              <a:t>To bardzo ważne, abyś zwalczył negatywne przyzwyczajenia, które źle wpływają na Twoje ciało, umysł i całe życie. Natomiast wzmacniaj na co dzień pozytywne nawyki. Autor książki powołuje się na sprawdzoną metodę kształtowania dobrych przyzwyczajeń oraz pozbywania się tych złych. Jest ona poparta naukowymi argumentami. James </a:t>
            </a:r>
            <a:r>
              <a:rPr lang="pl-PL" sz="1600" err="1">
                <a:solidFill>
                  <a:srgbClr val="242424"/>
                </a:solidFill>
                <a:ea typeface="+mn-lt"/>
                <a:cs typeface="+mn-lt"/>
              </a:rPr>
              <a:t>Clear</a:t>
            </a:r>
            <a:r>
              <a:rPr lang="pl-PL" sz="1600" dirty="0">
                <a:solidFill>
                  <a:srgbClr val="242424"/>
                </a:solidFill>
                <a:ea typeface="+mn-lt"/>
                <a:cs typeface="+mn-lt"/>
              </a:rPr>
              <a:t> stworzył jeden z pierwszych modeli zachowania człowieka, w którym nawyki wynikają z bodźców zewnętrznych w połączeniu z emocjami wewnątrz Twojego „Ja”.</a:t>
            </a:r>
            <a:endParaRPr lang="pl-PL" sz="1600">
              <a:cs typeface="Calibri"/>
            </a:endParaRPr>
          </a:p>
          <a:p>
            <a:r>
              <a:rPr lang="pl-PL" sz="1600" dirty="0">
                <a:solidFill>
                  <a:srgbClr val="242424"/>
                </a:solidFill>
                <a:ea typeface="+mn-lt"/>
                <a:cs typeface="+mn-lt"/>
              </a:rPr>
              <a:t>Po przeczytaniu lektury „Atomowe nawyki” poznasz 4 kroki do zmiany swojego zachowania. Czego dotyczą i jak wprowadzić ideę Jamesa </a:t>
            </a:r>
            <a:r>
              <a:rPr lang="pl-PL" sz="1600" err="1">
                <a:solidFill>
                  <a:srgbClr val="242424"/>
                </a:solidFill>
                <a:ea typeface="+mn-lt"/>
                <a:cs typeface="+mn-lt"/>
              </a:rPr>
              <a:t>Cleara</a:t>
            </a:r>
            <a:r>
              <a:rPr lang="pl-PL" sz="1600" dirty="0">
                <a:solidFill>
                  <a:srgbClr val="242424"/>
                </a:solidFill>
                <a:ea typeface="+mn-lt"/>
                <a:cs typeface="+mn-lt"/>
              </a:rPr>
              <a:t> w swoje własne życie? Sprawdź to!</a:t>
            </a:r>
            <a:endParaRPr lang="pl-PL" sz="1600">
              <a:cs typeface="Calibri"/>
            </a:endParaRPr>
          </a:p>
          <a:p>
            <a:endParaRPr lang="pl-PL" sz="1500" dirty="0">
              <a:solidFill>
                <a:srgbClr val="1F1F1F"/>
              </a:solidFill>
              <a:cs typeface="Calibri"/>
            </a:endParaRPr>
          </a:p>
          <a:p>
            <a:endParaRPr lang="pl-PL" sz="1600" dirty="0">
              <a:cs typeface="Calibri"/>
            </a:endParaRPr>
          </a:p>
          <a:p>
            <a:endParaRPr lang="en-US" dirty="0"/>
          </a:p>
          <a:p>
            <a:br>
              <a:rPr lang="en-US" dirty="0"/>
            </a:br>
            <a:endParaRPr lang="en-US">
              <a:cs typeface="Calibri"/>
            </a:endParaRPr>
          </a:p>
          <a:p>
            <a:r>
              <a:rPr lang="pl-PL" sz="1600" err="1">
                <a:ea typeface="+mn-lt"/>
                <a:cs typeface="+mn-lt"/>
              </a:rPr>
              <a:t>Żródło</a:t>
            </a:r>
            <a:r>
              <a:rPr lang="pl-PL" sz="1600" dirty="0">
                <a:ea typeface="+mn-lt"/>
                <a:cs typeface="+mn-lt"/>
              </a:rPr>
              <a:t>: </a:t>
            </a:r>
            <a:r>
              <a:rPr lang="pl-PL" sz="1600" dirty="0">
                <a:ea typeface="+mn-lt"/>
                <a:cs typeface="+mn-lt"/>
                <a:hlinkClick r:id="rId2"/>
              </a:rPr>
              <a:t>https://empik.pl/</a:t>
            </a:r>
            <a:r>
              <a:rPr lang="pl-PL" sz="1600" dirty="0">
                <a:ea typeface="+mn-lt"/>
                <a:cs typeface="+mn-lt"/>
              </a:rPr>
              <a:t> </a:t>
            </a:r>
            <a:endParaRPr lang="pl-PL" sz="1600" dirty="0">
              <a:ea typeface="+mn-lt"/>
              <a:cs typeface="+mn-lt"/>
              <a:hlinkClick r:id="rId3"/>
            </a:endParaRPr>
          </a:p>
          <a:p>
            <a:endParaRPr lang="pl-PL" sz="1600" b="1" dirty="0">
              <a:cs typeface="Calibri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12CC3A-26B5-EB92-DA5F-93D744E7A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21587" y="464489"/>
            <a:ext cx="3660094" cy="549275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15370" cy="3071833"/>
          </a:xfrm>
        </p:spPr>
        <p:txBody>
          <a:bodyPr>
            <a:normAutofit/>
          </a:bodyPr>
          <a:lstStyle/>
          <a:p>
            <a:r>
              <a:rPr lang="pl-PL" i="1" dirty="0">
                <a:solidFill>
                  <a:schemeClr val="tx2"/>
                </a:solidFill>
              </a:rPr>
              <a:t>Literatura  dziecięca i młodzieżowa</a:t>
            </a:r>
            <a:r>
              <a:rPr lang="pl-PL" i="1" dirty="0">
                <a:solidFill>
                  <a:srgbClr val="C00000"/>
                </a:solidFill>
              </a:rPr>
              <a:t>  </a:t>
            </a:r>
            <a:br>
              <a:rPr lang="pl-PL" i="1" dirty="0"/>
            </a:br>
            <a:br>
              <a:rPr lang="pl-PL" i="1" dirty="0"/>
            </a:br>
            <a:r>
              <a:rPr lang="pl-PL" i="1" dirty="0">
                <a:solidFill>
                  <a:srgbClr val="C00000"/>
                </a:solidFill>
              </a:rPr>
              <a:t>            </a:t>
            </a:r>
            <a:br>
              <a:rPr lang="pl-PL" i="1" dirty="0">
                <a:solidFill>
                  <a:srgbClr val="C00000"/>
                </a:solidFill>
              </a:rPr>
            </a:br>
            <a:endParaRPr lang="pl-PL" sz="3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3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85720" y="357166"/>
            <a:ext cx="4214842" cy="628654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l-PL" sz="2100" b="1" dirty="0">
                <a:solidFill>
                  <a:schemeClr val="tx2"/>
                </a:solidFill>
                <a:ea typeface="+mn-lt"/>
                <a:cs typeface="+mn-lt"/>
              </a:rPr>
              <a:t>Fajny Cieciorek. Smaczna Banda i emocje</a:t>
            </a:r>
            <a:endParaRPr lang="en-US" sz="2100">
              <a:solidFill>
                <a:schemeClr val="tx2"/>
              </a:solidFill>
              <a:cs typeface="Calibri"/>
            </a:endParaRPr>
          </a:p>
          <a:p>
            <a:r>
              <a:rPr lang="pl-PL" sz="2100" dirty="0">
                <a:solidFill>
                  <a:schemeClr val="tx2"/>
                </a:solidFill>
                <a:ea typeface="+mn-lt"/>
                <a:cs typeface="+mn-lt"/>
              </a:rPr>
              <a:t>John Jory</a:t>
            </a:r>
            <a:endParaRPr lang="pl-PL" sz="2100" dirty="0">
              <a:solidFill>
                <a:schemeClr val="tx2"/>
              </a:solidFill>
              <a:cs typeface="Calibri"/>
            </a:endParaRPr>
          </a:p>
          <a:p>
            <a:pPr>
              <a:lnSpc>
                <a:spcPct val="110000"/>
              </a:lnSpc>
            </a:pPr>
            <a:endParaRPr lang="pl-PL" sz="2600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pl-PL" sz="1500" dirty="0">
                <a:solidFill>
                  <a:srgbClr val="242424"/>
                </a:solidFill>
                <a:ea typeface="+mn-lt"/>
                <a:cs typeface="+mn-lt"/>
              </a:rPr>
              <a:t>Czy żeby z nijakiej cieciorki stać się fajną, trzeba nosić ciemne okulary? A może chodzi o sposób mówienia? Lub ciuchy? Żel na włosach? Nie? No więc o co?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solidFill>
                  <a:srgbClr val="242424"/>
                </a:solidFill>
                <a:ea typeface="+mn-lt"/>
                <a:cs typeface="+mn-lt"/>
              </a:rPr>
              <a:t>Ta mądra, pozytywna, a przy tym zabawna i wielopoziomowa opowieść o </a:t>
            </a:r>
            <a:r>
              <a:rPr lang="pl-PL" sz="1500" err="1">
                <a:solidFill>
                  <a:srgbClr val="242424"/>
                </a:solidFill>
                <a:ea typeface="+mn-lt"/>
                <a:cs typeface="+mn-lt"/>
              </a:rPr>
              <a:t>Cieciorku</a:t>
            </a:r>
            <a:r>
              <a:rPr lang="pl-PL" sz="1500" dirty="0">
                <a:solidFill>
                  <a:srgbClr val="242424"/>
                </a:solidFill>
                <a:ea typeface="+mn-lt"/>
                <a:cs typeface="+mn-lt"/>
              </a:rPr>
              <a:t>, który chciałby należeć do paczki popularnych kumpli, to sposób na to, by w przystępny i bezpośredni sposób zaprosić dziecko do rozmowy o emocjach, uczuciach i potrzebie przynależności. A także o tym, skąd bierze się charyzma i co jest naprawdę </a:t>
            </a:r>
            <a:r>
              <a:rPr lang="pl-PL" sz="1500" err="1">
                <a:solidFill>
                  <a:srgbClr val="242424"/>
                </a:solidFill>
                <a:ea typeface="+mn-lt"/>
                <a:cs typeface="+mn-lt"/>
              </a:rPr>
              <a:t>cool</a:t>
            </a:r>
            <a:r>
              <a:rPr lang="pl-PL" sz="1500" dirty="0">
                <a:solidFill>
                  <a:srgbClr val="242424"/>
                </a:solidFill>
                <a:ea typeface="+mn-lt"/>
                <a:cs typeface="+mn-lt"/>
              </a:rPr>
              <a:t>!  Kapitalnie napisana, zręcznie przetłumaczona i wspaniale zilustrowana książka to niezwykły prezent zarówno dla młodszych, jak i starszych czytelników. Maluchy znajdą tu zabawną historyjkę, a starsi – uniwersalną przypowieść o tym, że życzliwość, otwartość, pozytywne nastawienie i humor mają znacznie większą siłę przyciągania niż modne ciuchy i czaderskie gadżety.</a:t>
            </a:r>
            <a:br>
              <a:rPr lang="pl-PL" sz="1500" dirty="0">
                <a:ea typeface="+mn-lt"/>
                <a:cs typeface="+mn-lt"/>
              </a:rPr>
            </a:br>
            <a:r>
              <a:rPr lang="pl-PL" sz="1500" dirty="0">
                <a:solidFill>
                  <a:srgbClr val="242424"/>
                </a:solidFill>
                <a:ea typeface="+mn-lt"/>
                <a:cs typeface="+mn-lt"/>
              </a:rPr>
              <a:t>W serii ukazały się również książki Niesforne Ziarenko, Niesforne Ziarenko i straszny wieczór, Wzorowe Jajo, Skwaszone Winogrono i Bystre Ciastko, a także Smaczna Banda i Wolny wybieg. Kolejne tytuły autorstwa </a:t>
            </a:r>
            <a:r>
              <a:rPr lang="pl-PL" sz="1500" err="1">
                <a:solidFill>
                  <a:srgbClr val="242424"/>
                </a:solidFill>
                <a:ea typeface="+mn-lt"/>
                <a:cs typeface="+mn-lt"/>
              </a:rPr>
              <a:t>Jory’ego</a:t>
            </a:r>
            <a:r>
              <a:rPr lang="pl-PL" sz="1500" dirty="0">
                <a:solidFill>
                  <a:srgbClr val="242424"/>
                </a:solidFill>
                <a:ea typeface="+mn-lt"/>
                <a:cs typeface="+mn-lt"/>
              </a:rPr>
              <a:t> Johna i </a:t>
            </a:r>
            <a:r>
              <a:rPr lang="pl-PL" sz="1500" err="1">
                <a:solidFill>
                  <a:srgbClr val="242424"/>
                </a:solidFill>
                <a:ea typeface="+mn-lt"/>
                <a:cs typeface="+mn-lt"/>
              </a:rPr>
              <a:t>Pete’a</a:t>
            </a:r>
            <a:r>
              <a:rPr lang="pl-PL" sz="1500" dirty="0">
                <a:solidFill>
                  <a:srgbClr val="242424"/>
                </a:solidFill>
                <a:ea typeface="+mn-lt"/>
                <a:cs typeface="+mn-lt"/>
              </a:rPr>
              <a:t> Oswalda już niebawem w księgarniach.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>
              <a:cs typeface="Calibri"/>
            </a:endParaRPr>
          </a:p>
          <a:p>
            <a:r>
              <a:rPr lang="pl-PL" sz="1100" dirty="0">
                <a:ea typeface="+mn-lt"/>
                <a:cs typeface="+mn-lt"/>
              </a:rPr>
              <a:t>Źródło: </a:t>
            </a:r>
            <a:r>
              <a:rPr lang="pl-PL" sz="1100" dirty="0">
                <a:ea typeface="+mn-lt"/>
                <a:cs typeface="+mn-lt"/>
                <a:hlinkClick r:id="rId2"/>
              </a:rPr>
              <a:t>https://empik.pl/</a:t>
            </a:r>
            <a:r>
              <a:rPr lang="pl-PL" sz="1100" dirty="0">
                <a:ea typeface="+mn-lt"/>
                <a:cs typeface="+mn-lt"/>
              </a:rPr>
              <a:t> </a:t>
            </a:r>
          </a:p>
          <a:p>
            <a:endParaRPr lang="pl-PL" sz="2800" b="1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E9A69C-6CA9-0BD4-5C5E-B4C046A3E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4044" y="971237"/>
            <a:ext cx="3816707" cy="45806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85720" y="214290"/>
            <a:ext cx="4118138" cy="6429420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pl-PL" sz="3400" b="1" dirty="0">
                <a:solidFill>
                  <a:schemeClr val="tx2"/>
                </a:solidFill>
                <a:ea typeface="+mn-lt"/>
                <a:cs typeface="+mn-lt"/>
              </a:rPr>
              <a:t>Ekstremalnie pechowa wycieczka</a:t>
            </a:r>
            <a:endParaRPr lang="en-US" sz="340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pl-PL" sz="3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pl-PL" sz="3400" err="1">
                <a:solidFill>
                  <a:schemeClr val="tx2"/>
                </a:solidFill>
                <a:ea typeface="+mn-lt"/>
                <a:cs typeface="+mn-lt"/>
              </a:rPr>
              <a:t>Lottie</a:t>
            </a:r>
            <a:r>
              <a:rPr lang="pl-PL" sz="3400" dirty="0">
                <a:solidFill>
                  <a:schemeClr val="tx2"/>
                </a:solidFill>
                <a:ea typeface="+mn-lt"/>
                <a:cs typeface="+mn-lt"/>
              </a:rPr>
              <a:t> Brooks</a:t>
            </a:r>
            <a:endParaRPr lang="en-US" sz="3400">
              <a:solidFill>
                <a:schemeClr val="tx2"/>
              </a:solidFill>
              <a:cs typeface="Calibri"/>
            </a:endParaRPr>
          </a:p>
          <a:p>
            <a:endParaRPr lang="pl-PL" sz="2900" dirty="0">
              <a:solidFill>
                <a:schemeClr val="tx2"/>
              </a:solidFill>
              <a:cs typeface="Calibri"/>
            </a:endParaRPr>
          </a:p>
          <a:p>
            <a:pPr>
              <a:lnSpc>
                <a:spcPct val="220000"/>
              </a:lnSpc>
            </a:pPr>
            <a:endParaRPr lang="pl-PL" sz="4000" dirty="0">
              <a:ea typeface="+mn-lt"/>
              <a:cs typeface="+mn-lt"/>
            </a:endParaRPr>
          </a:p>
          <a:p>
            <a:pPr algn="just">
              <a:lnSpc>
                <a:spcPct val="220000"/>
              </a:lnSpc>
            </a:pPr>
            <a:r>
              <a:rPr lang="pl-PL" sz="2500" dirty="0">
                <a:solidFill>
                  <a:srgbClr val="242424"/>
                </a:solidFill>
                <a:ea typeface="+mn-lt"/>
                <a:cs typeface="+mn-lt"/>
              </a:rPr>
              <a:t>Biedna ja! Wszystko w moim życiu to katastrofa!</a:t>
            </a:r>
            <a:endParaRPr lang="pl-PL" sz="2500">
              <a:cs typeface="Calibri"/>
            </a:endParaRPr>
          </a:p>
          <a:p>
            <a:pPr algn="just">
              <a:lnSpc>
                <a:spcPct val="220000"/>
              </a:lnSpc>
            </a:pPr>
            <a:r>
              <a:rPr lang="pl-PL" sz="2500" dirty="0">
                <a:solidFill>
                  <a:srgbClr val="242424"/>
                </a:solidFill>
                <a:ea typeface="+mn-lt"/>
                <a:cs typeface="+mn-lt"/>
              </a:rPr>
              <a:t>Po wakacjach nadal wyglądam jak pomidor. Jednak kremy z filtrem mają sens…</a:t>
            </a:r>
            <a:endParaRPr lang="pl-PL" sz="2500">
              <a:cs typeface="Calibri"/>
            </a:endParaRPr>
          </a:p>
          <a:p>
            <a:pPr algn="just">
              <a:lnSpc>
                <a:spcPct val="220000"/>
              </a:lnSpc>
            </a:pPr>
            <a:r>
              <a:rPr lang="pl-PL" sz="2500" dirty="0">
                <a:solidFill>
                  <a:srgbClr val="242424"/>
                </a:solidFill>
                <a:ea typeface="+mn-lt"/>
                <a:cs typeface="+mn-lt"/>
              </a:rPr>
              <a:t>Utknęłam w domu, bo rodzice poszli na randkę (w ich wieku to przecież żałosne!). I to akurat w ten wieczór, kiedy moi przyjaciele grają w kręgle! Beze mnie!</a:t>
            </a:r>
            <a:endParaRPr lang="pl-PL" sz="2500">
              <a:cs typeface="Calibri"/>
            </a:endParaRPr>
          </a:p>
          <a:p>
            <a:pPr algn="just">
              <a:lnSpc>
                <a:spcPct val="220000"/>
              </a:lnSpc>
            </a:pPr>
            <a:r>
              <a:rPr lang="pl-PL" sz="2500" dirty="0">
                <a:solidFill>
                  <a:srgbClr val="242424"/>
                </a:solidFill>
                <a:ea typeface="+mn-lt"/>
                <a:cs typeface="+mn-lt"/>
              </a:rPr>
              <a:t>ALE! Jedziemy na szkolną wycieczkę! A to oznacza CAŁY tydzień bez żenujących rodziców i brata puszczającego bąki. Mam nadzieję, że będę w domku z </a:t>
            </a:r>
            <a:r>
              <a:rPr lang="pl-PL" sz="2500" err="1">
                <a:solidFill>
                  <a:srgbClr val="242424"/>
                </a:solidFill>
                <a:ea typeface="+mn-lt"/>
                <a:cs typeface="+mn-lt"/>
              </a:rPr>
              <a:t>Jess</a:t>
            </a:r>
            <a:r>
              <a:rPr lang="pl-PL" sz="2500" dirty="0">
                <a:solidFill>
                  <a:srgbClr val="242424"/>
                </a:solidFill>
                <a:ea typeface="+mn-lt"/>
                <a:cs typeface="+mn-lt"/>
              </a:rPr>
              <a:t> – choć ona ostatnio cały czas spędza z tą nową </a:t>
            </a:r>
            <a:r>
              <a:rPr lang="pl-PL" sz="2500" err="1">
                <a:solidFill>
                  <a:srgbClr val="242424"/>
                </a:solidFill>
                <a:ea typeface="+mn-lt"/>
                <a:cs typeface="+mn-lt"/>
              </a:rPr>
              <a:t>Ishą</a:t>
            </a:r>
            <a:r>
              <a:rPr lang="pl-PL" sz="2500" dirty="0">
                <a:solidFill>
                  <a:srgbClr val="242424"/>
                </a:solidFill>
                <a:ea typeface="+mn-lt"/>
                <a:cs typeface="+mn-lt"/>
              </a:rPr>
              <a:t>… – inaczej to będzie totalna DRAMA!</a:t>
            </a:r>
            <a:endParaRPr lang="pl-PL" sz="2500">
              <a:cs typeface="Calibri"/>
            </a:endParaRPr>
          </a:p>
          <a:p>
            <a:pPr algn="just"/>
            <a:endParaRPr lang="pl-PL" sz="2000" b="1" dirty="0">
              <a:solidFill>
                <a:srgbClr val="242424"/>
              </a:solidFill>
              <a:cs typeface="Calibri"/>
            </a:endParaRPr>
          </a:p>
          <a:p>
            <a:pPr algn="just"/>
            <a:endParaRPr lang="pl-PL">
              <a:cs typeface="Calibri"/>
            </a:endParaRPr>
          </a:p>
          <a:p>
            <a:endParaRPr lang="pl-PL" sz="3100" dirty="0">
              <a:ea typeface="+mn-lt"/>
              <a:cs typeface="+mn-lt"/>
            </a:endParaRPr>
          </a:p>
          <a:p>
            <a:endParaRPr lang="pl-PL" sz="3100" dirty="0">
              <a:ea typeface="+mn-lt"/>
              <a:cs typeface="+mn-lt"/>
            </a:endParaRPr>
          </a:p>
          <a:p>
            <a:pPr algn="r"/>
            <a:endParaRPr lang="pl-PL" sz="3100" dirty="0">
              <a:ea typeface="+mn-lt"/>
              <a:cs typeface="+mn-lt"/>
            </a:endParaRPr>
          </a:p>
          <a:p>
            <a:pPr algn="r"/>
            <a:endParaRPr lang="pl-PL" sz="3100" dirty="0">
              <a:ea typeface="+mn-lt"/>
              <a:cs typeface="+mn-lt"/>
            </a:endParaRPr>
          </a:p>
          <a:p>
            <a:pPr algn="r"/>
            <a:endParaRPr lang="pl-PL" sz="3100" dirty="0">
              <a:ea typeface="+mn-lt"/>
              <a:cs typeface="+mn-lt"/>
            </a:endParaRPr>
          </a:p>
          <a:p>
            <a:pPr algn="r"/>
            <a:r>
              <a:rPr lang="pl-PL" sz="3100" dirty="0">
                <a:ea typeface="+mn-lt"/>
                <a:cs typeface="+mn-lt"/>
              </a:rPr>
              <a:t>                                    </a:t>
            </a:r>
            <a:endParaRPr lang="pl-PL">
              <a:cs typeface="Calibri"/>
            </a:endParaRPr>
          </a:p>
          <a:p>
            <a:pPr algn="r"/>
            <a:r>
              <a:rPr lang="pl-PL" sz="1900" err="1">
                <a:ea typeface="+mn-lt"/>
                <a:cs typeface="+mn-lt"/>
              </a:rPr>
              <a:t>Żródło</a:t>
            </a:r>
            <a:r>
              <a:rPr lang="pl-PL" sz="1900" dirty="0">
                <a:ea typeface="+mn-lt"/>
                <a:cs typeface="+mn-lt"/>
              </a:rPr>
              <a:t>: </a:t>
            </a:r>
            <a:r>
              <a:rPr lang="pl-PL" sz="1900" dirty="0">
                <a:ea typeface="+mn-lt"/>
                <a:cs typeface="+mn-lt"/>
                <a:hlinkClick r:id="rId2"/>
              </a:rPr>
              <a:t>https://empik.pl/</a:t>
            </a:r>
            <a:r>
              <a:rPr lang="pl-PL" sz="1900" dirty="0">
                <a:ea typeface="+mn-lt"/>
                <a:cs typeface="+mn-lt"/>
              </a:rPr>
              <a:t>      </a:t>
            </a:r>
            <a:r>
              <a:rPr lang="pl-PL" sz="2600" dirty="0">
                <a:ea typeface="+mn-lt"/>
                <a:cs typeface="+mn-lt"/>
              </a:rPr>
              <a:t>                                                                          </a:t>
            </a:r>
            <a:r>
              <a:rPr lang="pl-PL" sz="3100" dirty="0">
                <a:ea typeface="+mn-lt"/>
                <a:cs typeface="+mn-lt"/>
              </a:rPr>
              <a:t>                          </a:t>
            </a:r>
            <a:endParaRPr lang="pl-PL" dirty="0">
              <a:cs typeface="Calibri"/>
            </a:endParaRPr>
          </a:p>
          <a:p>
            <a:endParaRPr lang="pl-PL" sz="3100" b="1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721387-AFDE-40C2-3299-D633D2D96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9131" y="532055"/>
            <a:ext cx="3738614" cy="538014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15370" cy="3071833"/>
          </a:xfrm>
        </p:spPr>
        <p:txBody>
          <a:bodyPr>
            <a:normAutofit/>
          </a:bodyPr>
          <a:lstStyle/>
          <a:p>
            <a:r>
              <a:rPr lang="pl-PL" i="1" dirty="0">
                <a:solidFill>
                  <a:schemeClr val="tx2"/>
                </a:solidFill>
              </a:rPr>
              <a:t>Książka w wolnej chwili   </a:t>
            </a:r>
            <a:br>
              <a:rPr lang="pl-PL" i="1" dirty="0"/>
            </a:br>
            <a:br>
              <a:rPr lang="pl-PL" i="1" dirty="0"/>
            </a:br>
            <a:r>
              <a:rPr lang="pl-PL" i="1" dirty="0">
                <a:solidFill>
                  <a:srgbClr val="C00000"/>
                </a:solidFill>
              </a:rPr>
              <a:t>            </a:t>
            </a:r>
            <a:br>
              <a:rPr lang="pl-PL" i="1" dirty="0">
                <a:solidFill>
                  <a:srgbClr val="C00000"/>
                </a:solidFill>
              </a:rPr>
            </a:br>
            <a:endParaRPr lang="pl-PL" sz="3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3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4471990" cy="635798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br>
              <a:rPr lang="en-US" dirty="0"/>
            </a:br>
            <a:r>
              <a:rPr lang="en-US" sz="2600" b="1" err="1">
                <a:solidFill>
                  <a:schemeClr val="tx2"/>
                </a:solidFill>
                <a:ea typeface="+mn-lt"/>
                <a:cs typeface="+mn-lt"/>
              </a:rPr>
              <a:t>Naturalnie</a:t>
            </a:r>
            <a:r>
              <a:rPr lang="en-US" sz="2600" b="1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600" b="1" err="1">
                <a:solidFill>
                  <a:schemeClr val="tx2"/>
                </a:solidFill>
                <a:ea typeface="+mn-lt"/>
                <a:cs typeface="+mn-lt"/>
              </a:rPr>
              <a:t>i</a:t>
            </a:r>
            <a:r>
              <a:rPr lang="en-US" sz="2600" b="1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600" b="1" err="1">
                <a:solidFill>
                  <a:schemeClr val="tx2"/>
                </a:solidFill>
                <a:ea typeface="+mn-lt"/>
                <a:cs typeface="+mn-lt"/>
              </a:rPr>
              <a:t>ziołowo</a:t>
            </a:r>
            <a:r>
              <a:rPr lang="en-US" sz="2600" b="1" dirty="0">
                <a:solidFill>
                  <a:schemeClr val="tx2"/>
                </a:solidFill>
                <a:ea typeface="+mn-lt"/>
                <a:cs typeface="+mn-lt"/>
              </a:rPr>
              <a:t>. 60 </a:t>
            </a:r>
            <a:r>
              <a:rPr lang="en-US" sz="2600" b="1" err="1">
                <a:solidFill>
                  <a:schemeClr val="tx2"/>
                </a:solidFill>
                <a:ea typeface="+mn-lt"/>
                <a:cs typeface="+mn-lt"/>
              </a:rPr>
              <a:t>przepisów</a:t>
            </a:r>
            <a:r>
              <a:rPr lang="en-US" sz="2600" b="1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600" b="1" err="1">
                <a:solidFill>
                  <a:schemeClr val="tx2"/>
                </a:solidFill>
                <a:ea typeface="+mn-lt"/>
                <a:cs typeface="+mn-lt"/>
              </a:rPr>
              <a:t>na</a:t>
            </a:r>
            <a:r>
              <a:rPr lang="en-US" sz="2600" b="1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600" b="1" err="1">
                <a:solidFill>
                  <a:schemeClr val="tx2"/>
                </a:solidFill>
                <a:ea typeface="+mn-lt"/>
                <a:cs typeface="+mn-lt"/>
              </a:rPr>
              <a:t>zdrowie</a:t>
            </a:r>
            <a:endParaRPr lang="en-US" sz="2600" dirty="0" err="1">
              <a:solidFill>
                <a:schemeClr val="tx2"/>
              </a:solidFill>
              <a:cs typeface="Calibri"/>
            </a:endParaRPr>
          </a:p>
          <a:p>
            <a:r>
              <a:rPr lang="pl-PL" sz="2600" dirty="0">
                <a:solidFill>
                  <a:schemeClr val="tx2"/>
                </a:solidFill>
                <a:ea typeface="+mn-lt"/>
                <a:cs typeface="+mn-lt"/>
              </a:rPr>
              <a:t>Cegielska Agnieszka</a:t>
            </a:r>
            <a:endParaRPr lang="pl-PL" dirty="0">
              <a:solidFill>
                <a:schemeClr val="tx2"/>
              </a:solidFill>
            </a:endParaRPr>
          </a:p>
          <a:p>
            <a:endParaRPr lang="pl-PL" sz="2800" dirty="0">
              <a:ea typeface="+mn-lt"/>
              <a:cs typeface="+mn-lt"/>
            </a:endParaRPr>
          </a:p>
          <a:p>
            <a:r>
              <a:rPr lang="pl-PL" sz="1300" dirty="0">
                <a:solidFill>
                  <a:srgbClr val="242424"/>
                </a:solidFill>
                <a:ea typeface="+mn-lt"/>
                <a:cs typeface="+mn-lt"/>
              </a:rPr>
              <a:t>Odkryj dobroczynną moc ziół.</a:t>
            </a:r>
            <a:endParaRPr lang="pl-PL" sz="1300" dirty="0">
              <a:ea typeface="+mn-lt"/>
              <a:cs typeface="+mn-lt"/>
            </a:endParaRPr>
          </a:p>
          <a:p>
            <a:r>
              <a:rPr lang="pl-PL" sz="1300" dirty="0">
                <a:solidFill>
                  <a:srgbClr val="242424"/>
                </a:solidFill>
                <a:ea typeface="+mn-lt"/>
                <a:cs typeface="+mn-lt"/>
              </a:rPr>
              <a:t>Co możemy zrobić, by w codziennym życiu ograniczyć wpływ negatywnych czynników na nasz organizm? Odpowiedź jest zaskakująco prosta – to powrót do natury. Jedz naturalnie, korzystaj z bogactw Matki Ziemi i dobroczynnej mocy ziół. Ta niedoceniana grupa składników ma Ci wiele do zaoferowania, a autorka będzie Twoją przewodniczką po ich świecie.</a:t>
            </a:r>
            <a:endParaRPr lang="pl-PL" sz="1300" dirty="0">
              <a:ea typeface="+mn-lt"/>
              <a:cs typeface="+mn-lt"/>
            </a:endParaRPr>
          </a:p>
          <a:p>
            <a:r>
              <a:rPr lang="pl-PL" sz="1300" dirty="0">
                <a:solidFill>
                  <a:srgbClr val="242424"/>
                </a:solidFill>
                <a:ea typeface="+mn-lt"/>
                <a:cs typeface="+mn-lt"/>
              </a:rPr>
              <a:t>Agnieszka Cegielska to znana propagatorka naturalnego stylu życia, autorka  bestsellerów z cyklu „Naturalnie”. Tym razem przygotowała 60 przepisów na pyszne ziołowe potrawy, które wzmocnią Twój organizm i polepszą nastrój, a jednocześnie pomogą Ci odnowić kontakt z naturalnym rytmem ciała. Znajdziesz tu przepisy na pobudzające poranne koktajle, smakowite, krzepiące zupy i lekkie dania, które pozwolą Ci się wyciszyć przed nocnym odpoczynkiem. Dzięki sile naturalnych składników i zawartych w przepisach ziół nauczysz się, jak żyć w zgodzie z sygnałami płynącymi z Twojego wnętrza.</a:t>
            </a:r>
            <a:endParaRPr lang="pl-PL" dirty="0"/>
          </a:p>
          <a:p>
            <a:r>
              <a:rPr lang="pl-PL" sz="1300" dirty="0">
                <a:solidFill>
                  <a:srgbClr val="242424"/>
                </a:solidFill>
                <a:ea typeface="+mn-lt"/>
                <a:cs typeface="+mn-lt"/>
              </a:rPr>
              <a:t>Smakowicie, zdrowo i naturalnie w jednym… czy to możliwe? Ależ tak.</a:t>
            </a:r>
            <a:endParaRPr lang="pl-PL" sz="1300" dirty="0">
              <a:ea typeface="+mn-lt"/>
              <a:cs typeface="+mn-lt"/>
            </a:endParaRPr>
          </a:p>
          <a:p>
            <a:endParaRPr lang="pl-PL" sz="1500" dirty="0">
              <a:solidFill>
                <a:srgbClr val="242424"/>
              </a:solidFill>
              <a:cs typeface="Calibri"/>
            </a:endParaRPr>
          </a:p>
          <a:p>
            <a:endParaRPr lang="pl-PL" sz="1900" dirty="0">
              <a:cs typeface="Calibri"/>
            </a:endParaRPr>
          </a:p>
          <a:p>
            <a:endParaRPr lang="pl-PL" sz="1600" dirty="0">
              <a:ea typeface="+mn-lt"/>
              <a:cs typeface="+mn-lt"/>
            </a:endParaRPr>
          </a:p>
          <a:p>
            <a:r>
              <a:rPr lang="pl-PL" sz="1300" dirty="0">
                <a:ea typeface="+mn-lt"/>
                <a:cs typeface="+mn-lt"/>
              </a:rPr>
              <a:t>Źródło: </a:t>
            </a:r>
            <a:r>
              <a:rPr lang="pl-PL" sz="1300" dirty="0">
                <a:ea typeface="+mn-lt"/>
                <a:cs typeface="+mn-lt"/>
                <a:hlinkClick r:id="rId2"/>
              </a:rPr>
              <a:t>https://www.empik.com/</a:t>
            </a:r>
            <a:r>
              <a:rPr lang="pl-PL" sz="1300" dirty="0">
                <a:ea typeface="+mn-lt"/>
                <a:cs typeface="+mn-lt"/>
              </a:rPr>
              <a:t> </a:t>
            </a:r>
          </a:p>
          <a:p>
            <a:endParaRPr lang="pl-PL" sz="1900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6C32B3-E63D-B6ED-E912-B464E9016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4330" y="622144"/>
            <a:ext cx="3955958" cy="510988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182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Motyw pakietu Office</vt:lpstr>
      <vt:lpstr>                          Warto  przeczytać  Monika Płonka doradca metodyczny ds. bibliotek szkolnych monika.płonka@odn.kalisz.pl    </vt:lpstr>
      <vt:lpstr>Książka nauczyciela i rodzica                  </vt:lpstr>
      <vt:lpstr>PowerPoint Presentation</vt:lpstr>
      <vt:lpstr>PowerPoint Presentation</vt:lpstr>
      <vt:lpstr>Literatura  dziecięca i młodzieżowa                 </vt:lpstr>
      <vt:lpstr>PowerPoint Presentation</vt:lpstr>
      <vt:lpstr>PowerPoint Presentation</vt:lpstr>
      <vt:lpstr>Książka w wolnej chwili                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fujitsu</dc:creator>
  <cp:lastModifiedBy>fujitsu</cp:lastModifiedBy>
  <cp:revision>416</cp:revision>
  <dcterms:created xsi:type="dcterms:W3CDTF">2020-07-15T09:53:38Z</dcterms:created>
  <dcterms:modified xsi:type="dcterms:W3CDTF">2024-02-26T14:11:36Z</dcterms:modified>
</cp:coreProperties>
</file>