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8EDFF-ACB1-2D23-1863-57E7EEC2AE75}" v="151" dt="2024-02-05T12:29:31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6971" r="3993" b="13632"/>
          <a:stretch/>
        </p:blipFill>
        <p:spPr>
          <a:xfrm>
            <a:off x="0" y="3302343"/>
            <a:ext cx="9144000" cy="35789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544" y="404664"/>
            <a:ext cx="828092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/>
              <a:t>To jest tytuł prezentacji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A67-98D3-4B9B-9754-4C4E3248899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5740" r="16876" b="15443"/>
          <a:stretch/>
        </p:blipFill>
        <p:spPr>
          <a:xfrm>
            <a:off x="4424697" y="5799997"/>
            <a:ext cx="4615083" cy="10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26B5-D830-4083-82EC-C65D89635B83}" type="datetimeFigureOut">
              <a:rPr lang="pl-PL" smtClean="0"/>
              <a:pPr/>
              <a:t>05.02.2024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mpik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natuli.pl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p.pl" TargetMode="External"/><Relationship Id="rId2" Type="http://schemas.openxmlformats.org/officeDocument/2006/relationships/hyperlink" Target="https://natuli.pl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natuli.pl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atuli.pl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mpik.com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000" i="1" dirty="0">
                <a:solidFill>
                  <a:srgbClr val="C00000"/>
                </a:solidFill>
              </a:rPr>
              <a:t>         </a:t>
            </a:r>
            <a:br>
              <a:rPr lang="pl-PL" sz="5000" i="1" dirty="0"/>
            </a:br>
            <a:r>
              <a:rPr lang="pl-PL" sz="5000" i="1" dirty="0">
                <a:solidFill>
                  <a:srgbClr val="C00000"/>
                </a:solidFill>
              </a:rPr>
              <a:t>              </a:t>
            </a:r>
            <a:br>
              <a:rPr lang="pl-PL" sz="5000" i="1" dirty="0"/>
            </a:br>
            <a:br>
              <a:rPr lang="pl-PL" sz="5000" i="1" dirty="0"/>
            </a:br>
            <a:r>
              <a:rPr lang="pl-PL" sz="6000" i="1" dirty="0">
                <a:solidFill>
                  <a:schemeClr val="tx2"/>
                </a:solidFill>
              </a:rPr>
              <a:t>Warto  przeczytać</a:t>
            </a:r>
            <a:br>
              <a:rPr lang="pl-PL" sz="6000" i="1" dirty="0">
                <a:solidFill>
                  <a:schemeClr val="tx2"/>
                </a:solidFill>
              </a:rPr>
            </a:br>
            <a:br>
              <a:rPr lang="pl-PL" sz="6000" i="1" dirty="0">
                <a:solidFill>
                  <a:schemeClr val="tx2"/>
                </a:solidFill>
              </a:rPr>
            </a:br>
            <a:r>
              <a:rPr lang="pl-PL" sz="2200" i="1" dirty="0">
                <a:solidFill>
                  <a:schemeClr val="tx2"/>
                </a:solidFill>
              </a:rPr>
              <a:t>Monika Płonka</a:t>
            </a:r>
            <a:br>
              <a:rPr lang="pl-PL" sz="2200" i="1" dirty="0">
                <a:solidFill>
                  <a:schemeClr val="tx2"/>
                </a:solidFill>
              </a:rPr>
            </a:br>
            <a:r>
              <a:rPr lang="pl-PL" sz="2200" i="1" dirty="0">
                <a:solidFill>
                  <a:schemeClr val="tx2"/>
                </a:solidFill>
              </a:rPr>
              <a:t>doradca metodyczny ds. bibliotek szkolnych</a:t>
            </a:r>
            <a:br>
              <a:rPr lang="pl-PL" sz="2200" i="1" dirty="0">
                <a:solidFill>
                  <a:schemeClr val="tx2"/>
                </a:solidFill>
              </a:rPr>
            </a:br>
            <a:r>
              <a:rPr lang="pl-PL" sz="2200" i="1" dirty="0">
                <a:solidFill>
                  <a:schemeClr val="tx2"/>
                </a:solidFill>
              </a:rPr>
              <a:t>monika.płonka@odn.kalisz.pl</a:t>
            </a:r>
            <a:br>
              <a:rPr lang="pl-PL" sz="2200" i="1" dirty="0">
                <a:solidFill>
                  <a:schemeClr val="tx2"/>
                </a:solidFill>
              </a:rPr>
            </a:br>
            <a:br>
              <a:rPr lang="pl-PL" sz="6000" i="1" dirty="0">
                <a:solidFill>
                  <a:srgbClr val="C00000"/>
                </a:solidFill>
              </a:rPr>
            </a:br>
            <a:br>
              <a:rPr lang="pl-PL" i="1" dirty="0">
                <a:solidFill>
                  <a:srgbClr val="C00000"/>
                </a:solidFill>
              </a:rPr>
            </a:br>
            <a:br>
              <a:rPr lang="pl-PL" i="1" dirty="0">
                <a:solidFill>
                  <a:srgbClr val="C00000"/>
                </a:solidFill>
              </a:rPr>
            </a:b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4143404" cy="6357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  <a:ea typeface="+mn-lt"/>
                <a:cs typeface="+mn-lt"/>
              </a:rPr>
              <a:t>Franciszek Pieczka. Portret intymny</a:t>
            </a:r>
            <a:endParaRPr lang="en-US" sz="2400">
              <a:solidFill>
                <a:schemeClr val="tx2"/>
              </a:solidFill>
              <a:cs typeface="Calibri"/>
            </a:endParaRPr>
          </a:p>
          <a:p>
            <a:r>
              <a:rPr lang="pl-PL" sz="2400" err="1">
                <a:solidFill>
                  <a:schemeClr val="tx2"/>
                </a:solidFill>
                <a:ea typeface="+mn-lt"/>
                <a:cs typeface="+mn-lt"/>
              </a:rPr>
              <a:t>Stoparczyk</a:t>
            </a:r>
            <a:r>
              <a:rPr lang="pl-PL" sz="2400" dirty="0">
                <a:solidFill>
                  <a:schemeClr val="tx2"/>
                </a:solidFill>
                <a:ea typeface="+mn-lt"/>
                <a:cs typeface="+mn-lt"/>
              </a:rPr>
              <a:t> Katarzyna</a:t>
            </a:r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rgbClr val="242424"/>
                </a:solidFill>
                <a:ea typeface="+mn-lt"/>
                <a:cs typeface="+mn-lt"/>
              </a:rPr>
              <a:t>Niezwykły talent, wyrazista postać. Kim był, że każdy chciał się z nim zaprzyjaźnić?</a:t>
            </a:r>
            <a:endParaRPr lang="pl-PL" dirty="0">
              <a:cs typeface="Calibri"/>
            </a:endParaRPr>
          </a:p>
          <a:p>
            <a:r>
              <a:rPr lang="pl-PL" dirty="0">
                <a:solidFill>
                  <a:srgbClr val="242424"/>
                </a:solidFill>
                <a:ea typeface="+mn-lt"/>
                <a:cs typeface="+mn-lt"/>
              </a:rPr>
              <a:t>Brał wszystko na dystans – może z wyjątkiem studiów aktorskich, do których pchała go potężna siła artystycznego powołania. Grał postaci zadumane jak Jańcio Wodnik czy Stanisław </a:t>
            </a:r>
            <a:r>
              <a:rPr lang="pl-PL" err="1">
                <a:solidFill>
                  <a:srgbClr val="242424"/>
                </a:solidFill>
                <a:ea typeface="+mn-lt"/>
                <a:cs typeface="+mn-lt"/>
              </a:rPr>
              <a:t>Japycz</a:t>
            </a:r>
            <a:r>
              <a:rPr lang="pl-PL" dirty="0">
                <a:solidFill>
                  <a:srgbClr val="242424"/>
                </a:solidFill>
                <a:ea typeface="+mn-lt"/>
                <a:cs typeface="+mn-lt"/>
              </a:rPr>
              <a:t> z "Rancza" – ale nawet pancerniak Gustlik był typem refleksyjnym.</a:t>
            </a:r>
            <a:endParaRPr lang="pl-PL">
              <a:cs typeface="Calibri"/>
            </a:endParaRPr>
          </a:p>
          <a:p>
            <a:r>
              <a:rPr lang="pl-PL" dirty="0">
                <a:solidFill>
                  <a:srgbClr val="242424"/>
                </a:solidFill>
                <a:ea typeface="+mn-lt"/>
                <a:cs typeface="+mn-lt"/>
              </a:rPr>
              <a:t>Korzenie miał na Śląsku, ale w warszawskiej Falenicy założył swoje drugie rodzinne gniazdo. Po spektaklach pędził do domu i zapominał o uroku scenicznych desek – wolał obrabiać deski na budowę i przyuczać dzieci do bycia „złotą rączką”.</a:t>
            </a:r>
            <a:endParaRPr lang="pl-PL">
              <a:cs typeface="Calibri"/>
            </a:endParaRPr>
          </a:p>
          <a:p>
            <a:r>
              <a:rPr lang="pl-PL" dirty="0">
                <a:solidFill>
                  <a:srgbClr val="242424"/>
                </a:solidFill>
                <a:ea typeface="+mn-lt"/>
                <a:cs typeface="+mn-lt"/>
              </a:rPr>
              <a:t>Autorka miała tę książkę napisać razem z Franciszkiem. Nie zdążyli. Zatem po jego śmierci, aby dopełnić zobowiązanie, wyruszyła z mikrofonem do bliskich artysty. Rozmawiała z synem Piotrem i córką Iloną, z najbliższymi krewnymi i sąsiadami aktora, a także z przyjaciółmi z artystycznego świata, jak Daniel Olbrychski, Jan Jakub Kolski czy Kazimierz Kaczor. Dała nam wielobarwną mozaikę opowiadań i oryginalny portret tego niezwykłego człowieka. </a:t>
            </a:r>
            <a:endParaRPr lang="pl-PL" dirty="0"/>
          </a:p>
          <a:p>
            <a:endParaRPr lang="pl-PL" sz="105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</a:rPr>
              <a:t>Źródło: </a:t>
            </a:r>
            <a:r>
              <a:rPr lang="pl-PL" dirty="0">
                <a:ea typeface="+mn-lt"/>
                <a:cs typeface="+mn-lt"/>
                <a:hlinkClick r:id="rId2"/>
              </a:rPr>
              <a:t>https://www.empik.com/</a:t>
            </a:r>
            <a:endParaRPr lang="pl-PL" dirty="0">
              <a:ea typeface="+mn-lt"/>
              <a:cs typeface="+mn-lt"/>
            </a:endParaRPr>
          </a:p>
          <a:p>
            <a:endParaRPr lang="pl-PL" sz="1800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DEC44-266D-AE47-6E3E-0F42B116C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4292" y="532596"/>
            <a:ext cx="3686769" cy="52567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>
                <a:solidFill>
                  <a:schemeClr val="tx2"/>
                </a:solidFill>
              </a:rPr>
              <a:t>Książka nauczyciela i rodzica</a:t>
            </a:r>
            <a:r>
              <a:rPr lang="pl-PL" i="1" dirty="0">
                <a:solidFill>
                  <a:srgbClr val="C00000"/>
                </a:solidFill>
              </a:rPr>
              <a:t>   </a:t>
            </a:r>
            <a:br>
              <a:rPr lang="pl-PL" i="1" dirty="0"/>
            </a:br>
            <a:br>
              <a:rPr lang="pl-PL" i="1" dirty="0"/>
            </a:br>
            <a:r>
              <a:rPr lang="pl-PL" i="1" dirty="0">
                <a:solidFill>
                  <a:srgbClr val="C00000"/>
                </a:solidFill>
              </a:rPr>
              <a:t>            </a:t>
            </a:r>
            <a:br>
              <a:rPr lang="pl-PL" i="1" dirty="0">
                <a:solidFill>
                  <a:srgbClr val="C00000"/>
                </a:solidFill>
              </a:rPr>
            </a:b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4286280" cy="61436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Granice dzieci i dorosłych</a:t>
            </a:r>
            <a:endParaRPr lang="en-US" sz="2400">
              <a:solidFill>
                <a:schemeClr val="tx2"/>
              </a:solidFill>
              <a:cs typeface="Calibri"/>
            </a:endParaRPr>
          </a:p>
          <a:p>
            <a:r>
              <a:rPr lang="pl-PL" sz="1600" dirty="0">
                <a:solidFill>
                  <a:schemeClr val="tx2"/>
                </a:solidFill>
                <a:ea typeface="+mn-lt"/>
                <a:cs typeface="+mn-lt"/>
              </a:rPr>
              <a:t>Jarek Żyliński</a:t>
            </a:r>
            <a:endParaRPr lang="pl-PL" sz="1600" dirty="0">
              <a:solidFill>
                <a:schemeClr val="tx2"/>
              </a:solidFill>
            </a:endParaRPr>
          </a:p>
          <a:p>
            <a:endParaRPr lang="pl-PL" dirty="0">
              <a:ea typeface="+mn-lt"/>
              <a:cs typeface="+mn-lt"/>
            </a:endParaRPr>
          </a:p>
          <a:p>
            <a:r>
              <a:rPr lang="pl-PL" dirty="0">
                <a:solidFill>
                  <a:srgbClr val="1F1F1F"/>
                </a:solidFill>
                <a:ea typeface="+mn-lt"/>
                <a:cs typeface="+mn-lt"/>
              </a:rPr>
              <a:t>„Nie chcę iść do przedszkola!”, „Pobaw się ze mną, teraz!”, „Nie będę jadł tej marchewki!”, „To mój tablet! Będę grał, ile chcę!”. Wyzwania związane z różnicą potrzeb to rodzicielska codzienność. Czy udaje nam się dogadać, unikając płaczu i krzyku? Praktyka życiowa pokazuje, że często niestety tak nie jest.</a:t>
            </a:r>
          </a:p>
          <a:p>
            <a:r>
              <a:rPr lang="pl-PL" sz="1600" b="1" dirty="0">
                <a:solidFill>
                  <a:srgbClr val="1F1F1F"/>
                </a:solidFill>
              </a:rPr>
              <a:t>Ta książka jest dla ciebie, jeśli:</a:t>
            </a:r>
            <a:endParaRPr lang="pl-PL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srgbClr val="1F1F1F"/>
                </a:solidFill>
                <a:ea typeface="+mn-lt"/>
                <a:cs typeface="+mn-lt"/>
              </a:rPr>
              <a:t>masz wrażenie, że twoje dziecko „wchodzi ci na głowę”,</a:t>
            </a:r>
            <a:endParaRPr lang="pl-PL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srgbClr val="1F1F1F"/>
                </a:solidFill>
                <a:ea typeface="+mn-lt"/>
                <a:cs typeface="+mn-lt"/>
              </a:rPr>
              <a:t>nie wiesz, czy nie za mocno reagujesz na zachowania dziecka,</a:t>
            </a:r>
            <a:endParaRPr lang="pl-PL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srgbClr val="1F1F1F"/>
                </a:solidFill>
                <a:ea typeface="+mn-lt"/>
                <a:cs typeface="+mn-lt"/>
              </a:rPr>
              <a:t>nie potrafisz powiedzieć „nie” albo „stop”,</a:t>
            </a:r>
            <a:endParaRPr lang="pl-PL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srgbClr val="1F1F1F"/>
                </a:solidFill>
                <a:ea typeface="+mn-lt"/>
                <a:cs typeface="+mn-lt"/>
              </a:rPr>
              <a:t>wbrew sobie ulegasz prośbom,</a:t>
            </a:r>
            <a:endParaRPr lang="pl-PL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srgbClr val="1F1F1F"/>
                </a:solidFill>
                <a:ea typeface="+mn-lt"/>
                <a:cs typeface="+mn-lt"/>
              </a:rPr>
              <a:t>czujesz, że trudno ci zadbać o siebie.</a:t>
            </a:r>
          </a:p>
          <a:p>
            <a:r>
              <a:rPr lang="pl-PL" b="1" dirty="0">
                <a:solidFill>
                  <a:srgbClr val="1F1F1F"/>
                </a:solidFill>
                <a:ea typeface="+mn-lt"/>
                <a:cs typeface="+mn-lt"/>
              </a:rPr>
              <a:t>Autor ułatwia rodzicielstwo!</a:t>
            </a:r>
            <a:r>
              <a:rPr lang="pl-PL" dirty="0">
                <a:solidFill>
                  <a:srgbClr val="1F1F1F"/>
                </a:solidFill>
                <a:ea typeface="+mn-lt"/>
                <a:cs typeface="+mn-lt"/>
              </a:rPr>
              <a:t> Czerpie z koncepcji psychologicznych i własnego wieloletniego doświadczenia w pracy z dziećmi, rodzicami i nauczycielami. Daje proste i praktyczne narzędzie po to, by w rodzicielstwie nie tylko dawać, ale też czerpać siłę i satysfakcję.</a:t>
            </a:r>
            <a:endParaRPr lang="pl-PL" dirty="0"/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pl-PL" dirty="0">
                <a:ea typeface="+mn-lt"/>
                <a:cs typeface="+mn-lt"/>
              </a:rPr>
              <a:t>Źródło: </a:t>
            </a:r>
            <a:r>
              <a:rPr lang="pl-PL" dirty="0">
                <a:ea typeface="+mn-lt"/>
                <a:cs typeface="+mn-lt"/>
                <a:hlinkClick r:id="rId2"/>
              </a:rPr>
              <a:t>https://natuli.pl/</a:t>
            </a:r>
            <a:r>
              <a:rPr lang="pl-PL" dirty="0">
                <a:ea typeface="+mn-lt"/>
                <a:cs typeface="+mn-lt"/>
              </a:rPr>
              <a:t> </a:t>
            </a:r>
          </a:p>
          <a:p>
            <a:endParaRPr lang="pl-PL" dirty="0"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5567EA-EBD7-2AFD-DC52-152CDEFBD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3689" y="1106065"/>
            <a:ext cx="4114800" cy="46478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4054" y="214290"/>
            <a:ext cx="4093492" cy="64294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 sz="2600" b="1" dirty="0">
                <a:solidFill>
                  <a:schemeClr val="tx2"/>
                </a:solidFill>
              </a:rPr>
              <a:t>Nowa dyscyplina. Ciepłe, spokojne i pewne wychowanie od małego dziecka do nastolatka</a:t>
            </a:r>
            <a:endParaRPr lang="en-US" sz="2600" dirty="0">
              <a:solidFill>
                <a:schemeClr val="tx2"/>
              </a:solidFill>
            </a:endParaRPr>
          </a:p>
          <a:p>
            <a:r>
              <a:rPr lang="pl-PL" sz="1700" dirty="0">
                <a:solidFill>
                  <a:schemeClr val="tx2"/>
                </a:solidFill>
                <a:ea typeface="+mn-lt"/>
                <a:cs typeface="+mn-lt"/>
              </a:rPr>
              <a:t>Kim John </a:t>
            </a:r>
            <a:r>
              <a:rPr lang="pl-PL" sz="1700" err="1">
                <a:solidFill>
                  <a:schemeClr val="tx2"/>
                </a:solidFill>
                <a:ea typeface="+mn-lt"/>
                <a:cs typeface="+mn-lt"/>
              </a:rPr>
              <a:t>Payne</a:t>
            </a:r>
            <a:endParaRPr lang="pl-PL" sz="1700" err="1">
              <a:solidFill>
                <a:schemeClr val="tx2"/>
              </a:solidFill>
            </a:endParaRPr>
          </a:p>
          <a:p>
            <a:endParaRPr lang="pl-PL" sz="1600" dirty="0">
              <a:ea typeface="+mn-lt"/>
              <a:cs typeface="+mn-lt"/>
            </a:endParaRPr>
          </a:p>
          <a:p>
            <a:endParaRPr lang="pl-PL" sz="1600" dirty="0">
              <a:ea typeface="+mn-lt"/>
              <a:cs typeface="+mn-lt"/>
            </a:endParaRPr>
          </a:p>
          <a:p>
            <a:r>
              <a:rPr lang="pl-PL" sz="1500" dirty="0">
                <a:solidFill>
                  <a:srgbClr val="1F1F1F"/>
                </a:solidFill>
                <a:ea typeface="+mn-lt"/>
                <a:cs typeface="+mn-lt"/>
              </a:rPr>
              <a:t>Ta książka układa sprawy, o których - co tu dużo mówić - większość z nas boi się głośno mówić.</a:t>
            </a:r>
            <a:endParaRPr lang="pl-PL" sz="15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sz="1500" dirty="0">
                <a:solidFill>
                  <a:srgbClr val="1F1F1F"/>
                </a:solidFill>
                <a:ea typeface="+mn-lt"/>
                <a:cs typeface="+mn-lt"/>
              </a:rPr>
              <a:t>Czy przejście od przemocy do braku dyscypliny pomaga dzieciom w rozwoju?</a:t>
            </a:r>
            <a:endParaRPr lang="pl-PL" sz="15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sz="1500" dirty="0">
                <a:solidFill>
                  <a:srgbClr val="1F1F1F"/>
                </a:solidFill>
                <a:ea typeface="+mn-lt"/>
                <a:cs typeface="+mn-lt"/>
              </a:rPr>
              <a:t>Czy rodzicielski autorytet rzeczywiście odbiera dziecku wolność?</a:t>
            </a:r>
            <a:endParaRPr lang="pl-PL" sz="15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sz="1500" dirty="0">
                <a:solidFill>
                  <a:srgbClr val="1F1F1F"/>
                </a:solidFill>
                <a:ea typeface="+mn-lt"/>
                <a:cs typeface="+mn-lt"/>
              </a:rPr>
              <a:t>Czy skorygowanie zachowania dziecka jest czymś złym?</a:t>
            </a:r>
            <a:endParaRPr lang="pl-PL" sz="15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sz="1500" dirty="0">
                <a:solidFill>
                  <a:srgbClr val="1F1F1F"/>
                </a:solidFill>
                <a:ea typeface="+mn-lt"/>
                <a:cs typeface="+mn-lt"/>
              </a:rPr>
              <a:t>Czy wyrażanie dezaprobaty obniża jego poczucie wartości?</a:t>
            </a:r>
            <a:endParaRPr lang="pl-PL" sz="15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sz="1500" dirty="0">
                <a:solidFill>
                  <a:srgbClr val="1F1F1F"/>
                </a:solidFill>
                <a:ea typeface="+mn-lt"/>
                <a:cs typeface="+mn-lt"/>
              </a:rPr>
              <a:t>Czy proszenie, tłumaczenie, negocjowanie to jedyne dostępne narzędzia?</a:t>
            </a:r>
            <a:endParaRPr lang="pl-PL" sz="1500" dirty="0">
              <a:cs typeface="Calibri"/>
            </a:endParaRPr>
          </a:p>
          <a:p>
            <a:endParaRPr lang="pl-PL" sz="1500" dirty="0">
              <a:cs typeface="Calibri"/>
            </a:endParaRPr>
          </a:p>
          <a:p>
            <a:r>
              <a:rPr lang="pl-PL" sz="1500" b="1" dirty="0">
                <a:solidFill>
                  <a:srgbClr val="1F1F1F"/>
                </a:solidFill>
              </a:rPr>
              <a:t>Opinie o książce:</a:t>
            </a:r>
            <a:endParaRPr lang="pl-PL" sz="1500" b="1">
              <a:solidFill>
                <a:srgbClr val="1F1F1F"/>
              </a:solidFill>
              <a:cs typeface="Calibri"/>
            </a:endParaRPr>
          </a:p>
          <a:p>
            <a:endParaRPr lang="pl-PL" sz="1500" dirty="0">
              <a:cs typeface="Calibri"/>
            </a:endParaRPr>
          </a:p>
          <a:p>
            <a:r>
              <a:rPr lang="pl-PL" sz="1500" i="1" dirty="0">
                <a:solidFill>
                  <a:srgbClr val="1F1F1F"/>
                </a:solidFill>
                <a:ea typeface="+mn-lt"/>
                <a:cs typeface="+mn-lt"/>
              </a:rPr>
              <a:t>Nowa dyscyplina przestaje być synonimem władzy nad dziećmi, a staje się integralną częścią miłości i odpowiedzialności rodzicielskiej. Rodzic - poprzez bycie w bliskim kontakcie - prowadzi dziecko do celu, którym jest dojrzały, zintegrowany, myślący i czujący dorosły człowiek.</a:t>
            </a:r>
          </a:p>
          <a:p>
            <a:r>
              <a:rPr lang="pl-PL" sz="1500" dirty="0">
                <a:solidFill>
                  <a:srgbClr val="1F1F1F"/>
                </a:solidFill>
                <a:ea typeface="+mn-lt"/>
                <a:cs typeface="+mn-lt"/>
              </a:rPr>
              <a:t>Aga Nuckowski, psychoterapeutka </a:t>
            </a:r>
            <a:r>
              <a:rPr lang="pl-PL" sz="1500" err="1">
                <a:solidFill>
                  <a:srgbClr val="1F1F1F"/>
                </a:solidFill>
                <a:ea typeface="+mn-lt"/>
                <a:cs typeface="+mn-lt"/>
              </a:rPr>
              <a:t>Gestalt</a:t>
            </a:r>
            <a:endParaRPr lang="pl-PL" sz="1500" err="1"/>
          </a:p>
          <a:p>
            <a:endParaRPr lang="pl-PL" sz="1600" dirty="0">
              <a:cs typeface="Calibri"/>
            </a:endParaRPr>
          </a:p>
          <a:p>
            <a:endParaRPr lang="en-US" dirty="0"/>
          </a:p>
          <a:p>
            <a:br>
              <a:rPr lang="en-US" dirty="0"/>
            </a:br>
            <a:endParaRPr lang="en-US">
              <a:cs typeface="Calibri"/>
            </a:endParaRPr>
          </a:p>
          <a:p>
            <a:r>
              <a:rPr lang="pl-PL" sz="1600" dirty="0" err="1">
                <a:ea typeface="+mn-lt"/>
                <a:cs typeface="+mn-lt"/>
              </a:rPr>
              <a:t>Żródło</a:t>
            </a:r>
            <a:r>
              <a:rPr lang="pl-PL" sz="1600" dirty="0">
                <a:ea typeface="+mn-lt"/>
                <a:cs typeface="+mn-lt"/>
              </a:rPr>
              <a:t>: </a:t>
            </a:r>
            <a:r>
              <a:rPr lang="pl-PL" sz="1600" dirty="0">
                <a:ea typeface="+mn-lt"/>
                <a:cs typeface="+mn-lt"/>
                <a:hlinkClick r:id="rId2"/>
              </a:rPr>
              <a:t>https://natuli.pl/</a:t>
            </a:r>
            <a:r>
              <a:rPr lang="pl-PL" sz="1600" dirty="0">
                <a:ea typeface="+mn-lt"/>
                <a:cs typeface="+mn-lt"/>
              </a:rPr>
              <a:t> </a:t>
            </a:r>
            <a:endParaRPr lang="pl-PL" sz="1600" dirty="0">
              <a:ea typeface="+mn-lt"/>
              <a:cs typeface="+mn-lt"/>
              <a:hlinkClick r:id="rId3"/>
            </a:endParaRPr>
          </a:p>
          <a:p>
            <a:endParaRPr lang="pl-PL" sz="1600" b="1" dirty="0"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EBD14-B1F2-6590-90EF-2DF242BD4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7119" y="1037390"/>
            <a:ext cx="4114800" cy="47834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>
                <a:solidFill>
                  <a:schemeClr val="tx2"/>
                </a:solidFill>
              </a:rPr>
              <a:t>Literatura  dziecięca i młodzieżowa</a:t>
            </a:r>
            <a:r>
              <a:rPr lang="pl-PL" i="1" dirty="0">
                <a:solidFill>
                  <a:srgbClr val="C00000"/>
                </a:solidFill>
              </a:rPr>
              <a:t>  </a:t>
            </a:r>
            <a:br>
              <a:rPr lang="pl-PL" i="1" dirty="0"/>
            </a:br>
            <a:br>
              <a:rPr lang="pl-PL" i="1" dirty="0"/>
            </a:br>
            <a:r>
              <a:rPr lang="pl-PL" i="1" dirty="0">
                <a:solidFill>
                  <a:srgbClr val="C00000"/>
                </a:solidFill>
              </a:rPr>
              <a:t>            </a:t>
            </a:r>
            <a:br>
              <a:rPr lang="pl-PL" i="1" dirty="0">
                <a:solidFill>
                  <a:srgbClr val="C00000"/>
                </a:solidFill>
              </a:rPr>
            </a:b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4214842" cy="6286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500" b="1" dirty="0">
                <a:solidFill>
                  <a:schemeClr val="tx2"/>
                </a:solidFill>
              </a:rPr>
              <a:t>Zobacz, jak wielka jest miłość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pl-PL" sz="1800" dirty="0">
                <a:solidFill>
                  <a:schemeClr val="tx2"/>
                </a:solidFill>
                <a:ea typeface="+mn-lt"/>
                <a:cs typeface="+mn-lt"/>
              </a:rPr>
              <a:t>Alicja Dyrda</a:t>
            </a:r>
            <a:endParaRPr lang="pl-PL" sz="1800" dirty="0">
              <a:solidFill>
                <a:schemeClr val="tx2"/>
              </a:solidFill>
              <a:cs typeface="Calibri"/>
            </a:endParaRPr>
          </a:p>
          <a:p>
            <a:endParaRPr lang="pl-PL" sz="2000" dirty="0">
              <a:ea typeface="+mn-lt"/>
              <a:cs typeface="+mn-lt"/>
            </a:endParaRPr>
          </a:p>
          <a:p>
            <a:r>
              <a:rPr lang="pl-PL" sz="1800" dirty="0">
                <a:solidFill>
                  <a:srgbClr val="1F1F1F"/>
                </a:solidFill>
                <a:ea typeface="+mn-lt"/>
                <a:cs typeface="+mn-lt"/>
              </a:rPr>
              <a:t>"Witaj kochanie, dobrze, że jesteś". Ten moment, kiedy mama patrzy w oczy swojego dziecka, gdy tata chwyta je za rękę… O tym jest ta książka. O niewidzialnej, potężnej sile, która rodzi się wraz z naszym malutkim dzieckiem i magicznie rośnie, wypełniając nasze serca, ciała i cały świat.</a:t>
            </a:r>
            <a:endParaRPr lang="pl-PL" sz="1800">
              <a:ea typeface="+mn-lt"/>
              <a:cs typeface="+mn-lt"/>
            </a:endParaRPr>
          </a:p>
          <a:p>
            <a:endParaRPr lang="pl-PL" sz="2800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>
              <a:cs typeface="Calibri"/>
            </a:endParaRPr>
          </a:p>
          <a:p>
            <a:r>
              <a:rPr lang="pl-PL" sz="1100" dirty="0">
                <a:ea typeface="+mn-lt"/>
                <a:cs typeface="+mn-lt"/>
              </a:rPr>
              <a:t>Źródło: </a:t>
            </a:r>
            <a:r>
              <a:rPr lang="pl-PL" sz="1100" dirty="0">
                <a:ea typeface="+mn-lt"/>
                <a:cs typeface="+mn-lt"/>
                <a:hlinkClick r:id="rId2"/>
              </a:rPr>
              <a:t>https://natuli.pl/</a:t>
            </a:r>
            <a:r>
              <a:rPr lang="pl-PL" sz="1100" dirty="0">
                <a:ea typeface="+mn-lt"/>
                <a:cs typeface="+mn-lt"/>
              </a:rPr>
              <a:t> </a:t>
            </a:r>
          </a:p>
          <a:p>
            <a:endParaRPr lang="pl-PL" sz="2800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F679FB-6B23-6CC2-5A14-3EC9B58E2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8011" y="1022415"/>
            <a:ext cx="4486125" cy="45041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4118138" cy="642942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pl-PL" sz="4800" b="1" dirty="0">
                <a:solidFill>
                  <a:schemeClr val="tx2"/>
                </a:solidFill>
              </a:rPr>
              <a:t>Wierszyki </a:t>
            </a:r>
            <a:r>
              <a:rPr lang="pl-PL" sz="4800" b="1" err="1">
                <a:solidFill>
                  <a:schemeClr val="tx2"/>
                </a:solidFill>
              </a:rPr>
              <a:t>bliskościowe</a:t>
            </a:r>
            <a:endParaRPr lang="en-US" err="1">
              <a:solidFill>
                <a:schemeClr val="tx2"/>
              </a:solidFill>
            </a:endParaRPr>
          </a:p>
          <a:p>
            <a:r>
              <a:rPr lang="pl-PL" sz="2900" dirty="0">
                <a:solidFill>
                  <a:schemeClr val="tx2"/>
                </a:solidFill>
                <a:ea typeface="+mn-lt"/>
                <a:cs typeface="+mn-lt"/>
              </a:rPr>
              <a:t>Kasia Huzar-Czub</a:t>
            </a:r>
            <a:endParaRPr lang="pl-PL" sz="2900" dirty="0">
              <a:solidFill>
                <a:schemeClr val="tx2"/>
              </a:solidFill>
            </a:endParaRPr>
          </a:p>
          <a:p>
            <a:endParaRPr lang="pl-PL" sz="3100" dirty="0">
              <a:ea typeface="+mn-lt"/>
              <a:cs typeface="+mn-lt"/>
            </a:endParaRPr>
          </a:p>
          <a:p>
            <a:pPr algn="just"/>
            <a:r>
              <a:rPr lang="pl-PL" sz="2500" i="1" dirty="0">
                <a:solidFill>
                  <a:srgbClr val="1F1F1F"/>
                </a:solidFill>
                <a:ea typeface="+mn-lt"/>
                <a:cs typeface="+mn-lt"/>
              </a:rPr>
              <a:t>Dzieci potrzebują bliskości. Jest ona niezbędna tak samo jak oddychanie czy jedzenie, ponieważ dzięki niej tworzy się więź! Bliskość z rodzicem wpływa na zdrowy rozwój fizyczny, emocjonalny i społeczny. Wierszyki </a:t>
            </a:r>
            <a:r>
              <a:rPr lang="pl-PL" sz="2500" i="1" err="1">
                <a:solidFill>
                  <a:srgbClr val="1F1F1F"/>
                </a:solidFill>
                <a:ea typeface="+mn-lt"/>
                <a:cs typeface="+mn-lt"/>
              </a:rPr>
              <a:t>bliskościowe</a:t>
            </a:r>
            <a:r>
              <a:rPr lang="pl-PL" sz="2500" i="1" dirty="0">
                <a:solidFill>
                  <a:srgbClr val="1F1F1F"/>
                </a:solidFill>
                <a:ea typeface="+mn-lt"/>
                <a:cs typeface="+mn-lt"/>
              </a:rPr>
              <a:t> pomagają nakarmić dzieci (a przy okazji nas samych) czułym kontaktem fizycznym i miłością. Bliskość uszczęśliwia – dzieci i dorosłych.</a:t>
            </a:r>
            <a:br>
              <a:rPr lang="pl-PL" sz="2500" i="1" dirty="0">
                <a:solidFill>
                  <a:srgbClr val="1F1F1F"/>
                </a:solidFill>
                <a:ea typeface="+mn-lt"/>
                <a:cs typeface="+mn-lt"/>
              </a:rPr>
            </a:br>
            <a:endParaRPr lang="pl-PL" sz="2500" i="1" dirty="0">
              <a:solidFill>
                <a:srgbClr val="1F1F1F"/>
              </a:solidFill>
              <a:ea typeface="+mn-lt"/>
              <a:cs typeface="+mn-lt"/>
            </a:endParaRPr>
          </a:p>
          <a:p>
            <a:pPr algn="just"/>
            <a:r>
              <a:rPr lang="pl-PL" sz="2500" i="1" dirty="0">
                <a:solidFill>
                  <a:srgbClr val="1F1F1F"/>
                </a:solidFill>
                <a:ea typeface="+mn-lt"/>
                <a:cs typeface="+mn-lt"/>
              </a:rPr>
              <a:t>Niedźwiedzie powitanie, małpie </a:t>
            </a:r>
            <a:r>
              <a:rPr lang="pl-PL" sz="2500" i="1" err="1">
                <a:solidFill>
                  <a:srgbClr val="1F1F1F"/>
                </a:solidFill>
                <a:ea typeface="+mn-lt"/>
                <a:cs typeface="+mn-lt"/>
              </a:rPr>
              <a:t>przytulaski</a:t>
            </a:r>
            <a:r>
              <a:rPr lang="pl-PL" sz="2500" i="1" dirty="0">
                <a:solidFill>
                  <a:srgbClr val="1F1F1F"/>
                </a:solidFill>
                <a:ea typeface="+mn-lt"/>
                <a:cs typeface="+mn-lt"/>
              </a:rPr>
              <a:t>, hipopotamowe gilgotki, kocie </a:t>
            </a:r>
            <a:r>
              <a:rPr lang="pl-PL" sz="2500" i="1" err="1">
                <a:solidFill>
                  <a:srgbClr val="1F1F1F"/>
                </a:solidFill>
                <a:ea typeface="+mn-lt"/>
                <a:cs typeface="+mn-lt"/>
              </a:rPr>
              <a:t>głaski</a:t>
            </a:r>
            <a:r>
              <a:rPr lang="pl-PL" sz="2500" i="1" dirty="0">
                <a:solidFill>
                  <a:srgbClr val="1F1F1F"/>
                </a:solidFill>
                <a:ea typeface="+mn-lt"/>
                <a:cs typeface="+mn-lt"/>
              </a:rPr>
              <a:t> czy rozbrajanie jeżyka to cudowne, wspólne, pełne zabawy i bliskości chwile, które choć krótkie, nasycą was ciepłem na długo. Przeczuwam, że będziecie chcieli do nich wracać!" </a:t>
            </a:r>
            <a:endParaRPr lang="pl-PL" dirty="0"/>
          </a:p>
          <a:p>
            <a:endParaRPr lang="pl-PL" sz="3100" dirty="0">
              <a:ea typeface="+mn-lt"/>
              <a:cs typeface="+mn-lt"/>
            </a:endParaRPr>
          </a:p>
          <a:p>
            <a:pPr algn="r"/>
            <a:endParaRPr lang="pl-PL" sz="3100" dirty="0">
              <a:ea typeface="+mn-lt"/>
              <a:cs typeface="+mn-lt"/>
            </a:endParaRPr>
          </a:p>
          <a:p>
            <a:pPr algn="r"/>
            <a:endParaRPr lang="pl-PL" sz="3100" dirty="0">
              <a:ea typeface="+mn-lt"/>
              <a:cs typeface="+mn-lt"/>
            </a:endParaRPr>
          </a:p>
          <a:p>
            <a:pPr algn="r"/>
            <a:endParaRPr lang="pl-PL" sz="3100" dirty="0">
              <a:ea typeface="+mn-lt"/>
              <a:cs typeface="+mn-lt"/>
            </a:endParaRPr>
          </a:p>
          <a:p>
            <a:pPr algn="r"/>
            <a:r>
              <a:rPr lang="pl-PL" sz="3100" dirty="0">
                <a:ea typeface="+mn-lt"/>
                <a:cs typeface="+mn-lt"/>
              </a:rPr>
              <a:t>                                    </a:t>
            </a:r>
            <a:endParaRPr lang="pl-PL">
              <a:cs typeface="Calibri"/>
            </a:endParaRPr>
          </a:p>
          <a:p>
            <a:pPr algn="r"/>
            <a:r>
              <a:rPr lang="pl-PL" sz="2600" err="1">
                <a:ea typeface="+mn-lt"/>
                <a:cs typeface="+mn-lt"/>
              </a:rPr>
              <a:t>Żródło</a:t>
            </a:r>
            <a:r>
              <a:rPr lang="pl-PL" sz="2600" dirty="0">
                <a:ea typeface="+mn-lt"/>
                <a:cs typeface="+mn-lt"/>
              </a:rPr>
              <a:t>: </a:t>
            </a:r>
            <a:r>
              <a:rPr lang="pl-PL" sz="2600" dirty="0">
                <a:ea typeface="+mn-lt"/>
                <a:cs typeface="+mn-lt"/>
                <a:hlinkClick r:id="rId2"/>
              </a:rPr>
              <a:t>https://natuli.pl/</a:t>
            </a:r>
            <a:r>
              <a:rPr lang="pl-PL" sz="2600" dirty="0">
                <a:ea typeface="+mn-lt"/>
                <a:cs typeface="+mn-lt"/>
              </a:rPr>
              <a:t>                                                                                </a:t>
            </a:r>
            <a:r>
              <a:rPr lang="pl-PL" sz="3100" dirty="0">
                <a:ea typeface="+mn-lt"/>
                <a:cs typeface="+mn-lt"/>
              </a:rPr>
              <a:t>                          </a:t>
            </a:r>
            <a:endParaRPr lang="pl-PL" dirty="0">
              <a:cs typeface="Calibri"/>
            </a:endParaRPr>
          </a:p>
          <a:p>
            <a:endParaRPr lang="pl-PL" sz="3100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A827AE-2765-9A62-4C82-37F1B15F7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2827" y="1062347"/>
            <a:ext cx="4394311" cy="45739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>
                <a:solidFill>
                  <a:schemeClr val="tx2"/>
                </a:solidFill>
              </a:rPr>
              <a:t>Książka w wolnej chwili   </a:t>
            </a:r>
            <a:br>
              <a:rPr lang="pl-PL" i="1" dirty="0"/>
            </a:br>
            <a:br>
              <a:rPr lang="pl-PL" i="1" dirty="0"/>
            </a:br>
            <a:r>
              <a:rPr lang="pl-PL" i="1" dirty="0">
                <a:solidFill>
                  <a:srgbClr val="C00000"/>
                </a:solidFill>
              </a:rPr>
              <a:t>            </a:t>
            </a:r>
            <a:br>
              <a:rPr lang="pl-PL" i="1" dirty="0">
                <a:solidFill>
                  <a:srgbClr val="C00000"/>
                </a:solidFill>
              </a:rPr>
            </a:b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471990" cy="63579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br>
              <a:rPr lang="en-US" dirty="0"/>
            </a:br>
            <a:r>
              <a:rPr lang="pl-PL" sz="2600" b="1" dirty="0">
                <a:solidFill>
                  <a:schemeClr val="tx2"/>
                </a:solidFill>
                <a:ea typeface="+mn-lt"/>
                <a:cs typeface="+mn-lt"/>
              </a:rPr>
              <a:t>Prawo Marcina. Znaj swoje prawa w szkole</a:t>
            </a:r>
            <a:endParaRPr lang="en-US" sz="2600">
              <a:solidFill>
                <a:schemeClr val="tx2"/>
              </a:solidFill>
              <a:cs typeface="Calibri"/>
            </a:endParaRPr>
          </a:p>
          <a:p>
            <a:r>
              <a:rPr lang="pl-PL" sz="2600" dirty="0">
                <a:solidFill>
                  <a:schemeClr val="tx2"/>
                </a:solidFill>
                <a:ea typeface="+mn-lt"/>
                <a:cs typeface="+mn-lt"/>
              </a:rPr>
              <a:t>Marcin Kruszewski </a:t>
            </a:r>
            <a:endParaRPr lang="pl-PL" sz="2600" dirty="0">
              <a:solidFill>
                <a:schemeClr val="tx2"/>
              </a:solidFill>
            </a:endParaRPr>
          </a:p>
          <a:p>
            <a:endParaRPr lang="pl-PL" sz="2800" dirty="0">
              <a:ea typeface="+mn-lt"/>
              <a:cs typeface="+mn-lt"/>
            </a:endParaRPr>
          </a:p>
          <a:p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Dzieci i ryby głosu nie mają? Nie w naszych czasach! Poznaj swoje prawa i nigdy więcej nie daj się zmanipulować w szkole.</a:t>
            </a:r>
            <a:endParaRPr lang="pl-PL" sz="1500">
              <a:cs typeface="Calibri"/>
            </a:endParaRPr>
          </a:p>
          <a:p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Podczas lekcji skonfiskowano Twój telefon? Nauczycielka od fizyki każe Ci wyciągnąć kolczyk z nosa pod groźbą uwagi? A może z powodu gadania na lekcji ukarano Cię jedynką z matmy? Być może nie wiesz, ale nic z tego nie jest legalne! Marcin Kruszewski, prawnik i twórca profilu Prawo Marcina, nie pozwoli, by brak wiedzy wpakował Cię w kłopoty. A wszystko to w przystępnej i zrozumiałej formie, dalekiej od podręcznikowego stylu, który znasz ze szkolnej ławki.</a:t>
            </a:r>
          </a:p>
          <a:p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Nieważne, czy jesteś uczniem, nauczycielem czy rodzicem — ta książka na pewno przyda się przy najbliższej klasowej dyskusji!</a:t>
            </a:r>
            <a:endParaRPr lang="pl-PL" sz="1500">
              <a:cs typeface="Calibri"/>
            </a:endParaRPr>
          </a:p>
          <a:p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"Ta książka ma szansę zakopać pokoleniową przepaść. Drodzy Dorośli – czytajcie, słuchajcie i oglądajcie Marcina Kruszewskiego!"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Adam </a:t>
            </a:r>
            <a:r>
              <a:rPr lang="pl-PL" sz="1500" err="1">
                <a:solidFill>
                  <a:srgbClr val="242424"/>
                </a:solidFill>
                <a:ea typeface="+mn-lt"/>
                <a:cs typeface="+mn-lt"/>
              </a:rPr>
              <a:t>Bodnar</a:t>
            </a: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, były Rzecznik Praw Obywatelskich i Minister Sprawiedliwości</a:t>
            </a:r>
            <a:endParaRPr lang="pl-PL" sz="1500">
              <a:cs typeface="Calibri"/>
            </a:endParaRPr>
          </a:p>
          <a:p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"To jest książka, która powinna trafić do każdej szkolnej biblioteki. Dziękuję </a:t>
            </a:r>
            <a:r>
              <a:rPr lang="pl-PL" sz="1500" err="1">
                <a:solidFill>
                  <a:srgbClr val="242424"/>
                </a:solidFill>
                <a:ea typeface="+mn-lt"/>
                <a:cs typeface="+mn-lt"/>
              </a:rPr>
              <a:t>Marc</a:t>
            </a:r>
            <a:endParaRPr lang="pl-PL" sz="1500" err="1"/>
          </a:p>
          <a:p>
            <a:endParaRPr lang="pl-PL" sz="1900" dirty="0">
              <a:cs typeface="Calibri"/>
            </a:endParaRPr>
          </a:p>
          <a:p>
            <a:endParaRPr lang="pl-PL" sz="1600" dirty="0">
              <a:ea typeface="+mn-lt"/>
              <a:cs typeface="+mn-lt"/>
            </a:endParaRPr>
          </a:p>
          <a:p>
            <a:r>
              <a:rPr lang="pl-PL" sz="1600" dirty="0">
                <a:ea typeface="+mn-lt"/>
                <a:cs typeface="+mn-lt"/>
              </a:rPr>
              <a:t>Źródło: </a:t>
            </a:r>
            <a:r>
              <a:rPr lang="pl-PL" sz="1600" dirty="0">
                <a:ea typeface="+mn-lt"/>
                <a:cs typeface="+mn-lt"/>
                <a:hlinkClick r:id="rId2"/>
              </a:rPr>
              <a:t>https://www.empik.com/</a:t>
            </a:r>
            <a:r>
              <a:rPr lang="pl-PL" sz="1600" dirty="0">
                <a:ea typeface="+mn-lt"/>
                <a:cs typeface="+mn-lt"/>
              </a:rPr>
              <a:t> </a:t>
            </a:r>
          </a:p>
          <a:p>
            <a:endParaRPr lang="pl-PL" sz="1900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F68C6E-809B-8A9B-51B4-325AAD08F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1489" y="351983"/>
            <a:ext cx="3235311" cy="49814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182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                          Warto  przeczytać  Monika Płonka doradca metodyczny ds. bibliotek szkolnych monika.płonka@odn.kalisz.pl    </vt:lpstr>
      <vt:lpstr>Książka nauczyciela i rodzica                  </vt:lpstr>
      <vt:lpstr>PowerPoint Presentation</vt:lpstr>
      <vt:lpstr>PowerPoint Presentation</vt:lpstr>
      <vt:lpstr>Literatura  dziecięca i młodzieżowa                 </vt:lpstr>
      <vt:lpstr>PowerPoint Presentation</vt:lpstr>
      <vt:lpstr>PowerPoint Presentation</vt:lpstr>
      <vt:lpstr>Książka w wolnej chwili                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fujitsu</dc:creator>
  <cp:lastModifiedBy>fujitsu</cp:lastModifiedBy>
  <cp:revision>319</cp:revision>
  <dcterms:created xsi:type="dcterms:W3CDTF">2020-07-15T09:53:38Z</dcterms:created>
  <dcterms:modified xsi:type="dcterms:W3CDTF">2024-02-05T12:30:17Z</dcterms:modified>
</cp:coreProperties>
</file>