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8" r:id="rId5"/>
    <p:sldId id="261" r:id="rId6"/>
    <p:sldId id="267" r:id="rId7"/>
    <p:sldId id="269" r:id="rId8"/>
    <p:sldId id="264" r:id="rId9"/>
    <p:sldId id="265" r:id="rId10"/>
    <p:sldId id="266" r:id="rId11"/>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03C91-9DD4-4ABB-A0E6-225F1C9919AA}" v="169" dt="2023-12-04T12:40:52.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12581E7D-7900-92C0-0D67-350F73C4DC37}"/>
              </a:ext>
            </a:extLst>
          </p:cNvPr>
          <p:cNvSpPr>
            <a:spLocks noGrp="1"/>
          </p:cNvSpPr>
          <p:nvPr>
            <p:ph type="dt" sz="half" idx="10"/>
          </p:nvPr>
        </p:nvSpPr>
        <p:spPr/>
        <p:txBody>
          <a:bodyPr/>
          <a:lstStyle>
            <a:lvl1pPr>
              <a:defRPr/>
            </a:lvl1pPr>
          </a:lstStyle>
          <a:p>
            <a:pPr>
              <a:defRPr/>
            </a:pPr>
            <a:fld id="{AD7403D2-E97C-4AFE-BC2F-D279C63CF631}" type="datetimeFigureOut">
              <a:rPr lang="pl-PL"/>
              <a:pPr>
                <a:defRPr/>
              </a:pPr>
              <a:t>04.12.2023</a:t>
            </a:fld>
            <a:endParaRPr lang="pl-PL"/>
          </a:p>
        </p:txBody>
      </p:sp>
      <p:sp>
        <p:nvSpPr>
          <p:cNvPr id="5" name="Symbol zastępczy stopki 4">
            <a:extLst>
              <a:ext uri="{FF2B5EF4-FFF2-40B4-BE49-F238E27FC236}">
                <a16:creationId xmlns:a16="http://schemas.microsoft.com/office/drawing/2014/main" id="{F977FADC-4622-7D50-981A-FDF2914D25FB}"/>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8EBF182B-70EF-8467-E850-AEFC205D998D}"/>
              </a:ext>
            </a:extLst>
          </p:cNvPr>
          <p:cNvSpPr>
            <a:spLocks noGrp="1"/>
          </p:cNvSpPr>
          <p:nvPr>
            <p:ph type="sldNum" sz="quarter" idx="12"/>
          </p:nvPr>
        </p:nvSpPr>
        <p:spPr/>
        <p:txBody>
          <a:bodyPr/>
          <a:lstStyle>
            <a:lvl1pPr>
              <a:defRPr/>
            </a:lvl1pPr>
          </a:lstStyle>
          <a:p>
            <a:fld id="{A0ECFA65-0930-4B01-8C52-84B7C629DAA4}" type="slidenum">
              <a:rPr lang="pl-PL" altLang="pl-PL"/>
              <a:pPr/>
              <a:t>‹#›</a:t>
            </a:fld>
            <a:endParaRPr lang="pl-PL" altLang="pl-PL"/>
          </a:p>
        </p:txBody>
      </p:sp>
    </p:spTree>
    <p:extLst>
      <p:ext uri="{BB962C8B-B14F-4D97-AF65-F5344CB8AC3E}">
        <p14:creationId xmlns:p14="http://schemas.microsoft.com/office/powerpoint/2010/main" val="91161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90AE5A8-673D-D00C-6964-B284F42F2156}"/>
              </a:ext>
            </a:extLst>
          </p:cNvPr>
          <p:cNvSpPr>
            <a:spLocks noGrp="1"/>
          </p:cNvSpPr>
          <p:nvPr>
            <p:ph type="dt" sz="half" idx="10"/>
          </p:nvPr>
        </p:nvSpPr>
        <p:spPr/>
        <p:txBody>
          <a:bodyPr/>
          <a:lstStyle>
            <a:lvl1pPr>
              <a:defRPr/>
            </a:lvl1pPr>
          </a:lstStyle>
          <a:p>
            <a:pPr>
              <a:defRPr/>
            </a:pPr>
            <a:fld id="{1F018C3C-8D46-409D-B0C2-A1C3061E60E6}" type="datetimeFigureOut">
              <a:rPr lang="pl-PL"/>
              <a:pPr>
                <a:defRPr/>
              </a:pPr>
              <a:t>04.12.2023</a:t>
            </a:fld>
            <a:endParaRPr lang="pl-PL"/>
          </a:p>
        </p:txBody>
      </p:sp>
      <p:sp>
        <p:nvSpPr>
          <p:cNvPr id="5" name="Symbol zastępczy stopki 4">
            <a:extLst>
              <a:ext uri="{FF2B5EF4-FFF2-40B4-BE49-F238E27FC236}">
                <a16:creationId xmlns:a16="http://schemas.microsoft.com/office/drawing/2014/main" id="{5D062777-D417-5320-918A-247BA2FCC425}"/>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803A651-49B8-95B4-D532-6A987ECD18DA}"/>
              </a:ext>
            </a:extLst>
          </p:cNvPr>
          <p:cNvSpPr>
            <a:spLocks noGrp="1"/>
          </p:cNvSpPr>
          <p:nvPr>
            <p:ph type="sldNum" sz="quarter" idx="12"/>
          </p:nvPr>
        </p:nvSpPr>
        <p:spPr/>
        <p:txBody>
          <a:bodyPr/>
          <a:lstStyle>
            <a:lvl1pPr>
              <a:defRPr/>
            </a:lvl1pPr>
          </a:lstStyle>
          <a:p>
            <a:fld id="{E5298F0B-2B4E-4BF7-81F7-729B019A5826}" type="slidenum">
              <a:rPr lang="pl-PL" altLang="pl-PL"/>
              <a:pPr/>
              <a:t>‹#›</a:t>
            </a:fld>
            <a:endParaRPr lang="pl-PL" altLang="pl-PL"/>
          </a:p>
        </p:txBody>
      </p:sp>
    </p:spTree>
    <p:extLst>
      <p:ext uri="{BB962C8B-B14F-4D97-AF65-F5344CB8AC3E}">
        <p14:creationId xmlns:p14="http://schemas.microsoft.com/office/powerpoint/2010/main" val="103051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5EA5D8C-55F4-D8C4-77A9-DB783686A9A3}"/>
              </a:ext>
            </a:extLst>
          </p:cNvPr>
          <p:cNvSpPr>
            <a:spLocks noGrp="1"/>
          </p:cNvSpPr>
          <p:nvPr>
            <p:ph type="dt" sz="half" idx="10"/>
          </p:nvPr>
        </p:nvSpPr>
        <p:spPr/>
        <p:txBody>
          <a:bodyPr/>
          <a:lstStyle>
            <a:lvl1pPr>
              <a:defRPr/>
            </a:lvl1pPr>
          </a:lstStyle>
          <a:p>
            <a:pPr>
              <a:defRPr/>
            </a:pPr>
            <a:fld id="{E51D8584-482A-4B55-B78D-776463EA9D9D}" type="datetimeFigureOut">
              <a:rPr lang="pl-PL"/>
              <a:pPr>
                <a:defRPr/>
              </a:pPr>
              <a:t>04.12.2023</a:t>
            </a:fld>
            <a:endParaRPr lang="pl-PL"/>
          </a:p>
        </p:txBody>
      </p:sp>
      <p:sp>
        <p:nvSpPr>
          <p:cNvPr id="5" name="Symbol zastępczy stopki 4">
            <a:extLst>
              <a:ext uri="{FF2B5EF4-FFF2-40B4-BE49-F238E27FC236}">
                <a16:creationId xmlns:a16="http://schemas.microsoft.com/office/drawing/2014/main" id="{F90E0289-CA98-83FE-731B-151FBD31435A}"/>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E9825A7B-615A-495B-B0FD-D18B383E9FDF}"/>
              </a:ext>
            </a:extLst>
          </p:cNvPr>
          <p:cNvSpPr>
            <a:spLocks noGrp="1"/>
          </p:cNvSpPr>
          <p:nvPr>
            <p:ph type="sldNum" sz="quarter" idx="12"/>
          </p:nvPr>
        </p:nvSpPr>
        <p:spPr/>
        <p:txBody>
          <a:bodyPr/>
          <a:lstStyle>
            <a:lvl1pPr>
              <a:defRPr/>
            </a:lvl1pPr>
          </a:lstStyle>
          <a:p>
            <a:fld id="{93575AE6-B49A-4756-8219-4703DF67358F}" type="slidenum">
              <a:rPr lang="pl-PL" altLang="pl-PL"/>
              <a:pPr/>
              <a:t>‹#›</a:t>
            </a:fld>
            <a:endParaRPr lang="pl-PL" altLang="pl-PL"/>
          </a:p>
        </p:txBody>
      </p:sp>
    </p:spTree>
    <p:extLst>
      <p:ext uri="{BB962C8B-B14F-4D97-AF65-F5344CB8AC3E}">
        <p14:creationId xmlns:p14="http://schemas.microsoft.com/office/powerpoint/2010/main" val="2529047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ajd tytułowy">
    <p:spTree>
      <p:nvGrpSpPr>
        <p:cNvPr id="1" name=""/>
        <p:cNvGrpSpPr/>
        <p:nvPr/>
      </p:nvGrpSpPr>
      <p:grpSpPr>
        <a:xfrm>
          <a:off x="0" y="0"/>
          <a:ext cx="0" cy="0"/>
          <a:chOff x="0" y="0"/>
          <a:chExt cx="0" cy="0"/>
        </a:xfrm>
      </p:grpSpPr>
      <p:pic>
        <p:nvPicPr>
          <p:cNvPr id="3" name="Obraz 7">
            <a:extLst>
              <a:ext uri="{FF2B5EF4-FFF2-40B4-BE49-F238E27FC236}">
                <a16:creationId xmlns:a16="http://schemas.microsoft.com/office/drawing/2014/main" id="{DD5B10D1-855D-9E3A-8091-32EF73A0F4A5}"/>
              </a:ext>
            </a:extLst>
          </p:cNvPr>
          <p:cNvPicPr>
            <a:picLocks noChangeAspect="1"/>
          </p:cNvPicPr>
          <p:nvPr userDrawn="1"/>
        </p:nvPicPr>
        <p:blipFill>
          <a:blip r:embed="rId2">
            <a:extLst>
              <a:ext uri="{28A0092B-C50C-407E-A947-70E740481C1C}">
                <a14:useLocalDpi xmlns:a14="http://schemas.microsoft.com/office/drawing/2010/main" val="0"/>
              </a:ext>
            </a:extLst>
          </a:blip>
          <a:srcRect l="5113" t="16971" r="3993" b="13632"/>
          <a:stretch>
            <a:fillRect/>
          </a:stretch>
        </p:blipFill>
        <p:spPr bwMode="auto">
          <a:xfrm>
            <a:off x="0" y="3302000"/>
            <a:ext cx="91440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2">
            <a:extLst>
              <a:ext uri="{FF2B5EF4-FFF2-40B4-BE49-F238E27FC236}">
                <a16:creationId xmlns:a16="http://schemas.microsoft.com/office/drawing/2014/main" id="{0A83CC23-4A14-FD47-CAFC-A8C1868633CC}"/>
              </a:ext>
            </a:extLst>
          </p:cNvPr>
          <p:cNvPicPr>
            <a:picLocks noChangeAspect="1"/>
          </p:cNvPicPr>
          <p:nvPr userDrawn="1"/>
        </p:nvPicPr>
        <p:blipFill>
          <a:blip r:embed="rId3">
            <a:extLst>
              <a:ext uri="{28A0092B-C50C-407E-A947-70E740481C1C}">
                <a14:useLocalDpi xmlns:a14="http://schemas.microsoft.com/office/drawing/2010/main" val="0"/>
              </a:ext>
            </a:extLst>
          </a:blip>
          <a:srcRect l="18159" t="15739" r="16876" b="15443"/>
          <a:stretch>
            <a:fillRect/>
          </a:stretch>
        </p:blipFill>
        <p:spPr bwMode="auto">
          <a:xfrm>
            <a:off x="4424363" y="5800725"/>
            <a:ext cx="4614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467544" y="404664"/>
            <a:ext cx="8280920" cy="1470025"/>
          </a:xfrm>
        </p:spPr>
        <p:txBody>
          <a:bodyPr/>
          <a:lstStyle>
            <a:lvl1pPr algn="l">
              <a:defRPr/>
            </a:lvl1pPr>
          </a:lstStyle>
          <a:p>
            <a:r>
              <a:rPr lang="en-US" dirty="0"/>
              <a:t>Click to edit Master title style</a:t>
            </a:r>
            <a:endParaRPr lang="pl-PL" dirty="0"/>
          </a:p>
        </p:txBody>
      </p:sp>
      <p:sp>
        <p:nvSpPr>
          <p:cNvPr id="5" name="Symbol zastępczy numeru slajdu 5">
            <a:extLst>
              <a:ext uri="{FF2B5EF4-FFF2-40B4-BE49-F238E27FC236}">
                <a16:creationId xmlns:a16="http://schemas.microsoft.com/office/drawing/2014/main" id="{93847B6D-EDD3-EAA4-39C5-70D98C1601CE}"/>
              </a:ext>
            </a:extLst>
          </p:cNvPr>
          <p:cNvSpPr>
            <a:spLocks noGrp="1"/>
          </p:cNvSpPr>
          <p:nvPr>
            <p:ph type="sldNum" sz="quarter" idx="10"/>
          </p:nvPr>
        </p:nvSpPr>
        <p:spPr/>
        <p:txBody>
          <a:bodyPr/>
          <a:lstStyle>
            <a:lvl1pPr>
              <a:defRPr/>
            </a:lvl1pPr>
          </a:lstStyle>
          <a:p>
            <a:fld id="{7CE4E98F-B439-476F-88DD-870B3BEFF183}" type="slidenum">
              <a:rPr lang="pl-PL" altLang="pl-PL"/>
              <a:pPr/>
              <a:t>‹#›</a:t>
            </a:fld>
            <a:endParaRPr lang="pl-PL" altLang="pl-PL"/>
          </a:p>
        </p:txBody>
      </p:sp>
    </p:spTree>
    <p:extLst>
      <p:ext uri="{BB962C8B-B14F-4D97-AF65-F5344CB8AC3E}">
        <p14:creationId xmlns:p14="http://schemas.microsoft.com/office/powerpoint/2010/main" val="223263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9630F8E-E89D-DED9-F295-78A5012210DB}"/>
              </a:ext>
            </a:extLst>
          </p:cNvPr>
          <p:cNvSpPr>
            <a:spLocks noGrp="1"/>
          </p:cNvSpPr>
          <p:nvPr>
            <p:ph type="dt" sz="half" idx="10"/>
          </p:nvPr>
        </p:nvSpPr>
        <p:spPr/>
        <p:txBody>
          <a:bodyPr/>
          <a:lstStyle>
            <a:lvl1pPr>
              <a:defRPr/>
            </a:lvl1pPr>
          </a:lstStyle>
          <a:p>
            <a:pPr>
              <a:defRPr/>
            </a:pPr>
            <a:fld id="{EE7CCB21-9ECC-4693-8CFC-4EF5F8AB838D}" type="datetimeFigureOut">
              <a:rPr lang="pl-PL"/>
              <a:pPr>
                <a:defRPr/>
              </a:pPr>
              <a:t>04.12.2023</a:t>
            </a:fld>
            <a:endParaRPr lang="pl-PL"/>
          </a:p>
        </p:txBody>
      </p:sp>
      <p:sp>
        <p:nvSpPr>
          <p:cNvPr id="5" name="Symbol zastępczy stopki 4">
            <a:extLst>
              <a:ext uri="{FF2B5EF4-FFF2-40B4-BE49-F238E27FC236}">
                <a16:creationId xmlns:a16="http://schemas.microsoft.com/office/drawing/2014/main" id="{9E5D30A1-AB46-0345-3F23-280E7A5845B7}"/>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D101C94-5E5D-96B1-D09E-6989249BC258}"/>
              </a:ext>
            </a:extLst>
          </p:cNvPr>
          <p:cNvSpPr>
            <a:spLocks noGrp="1"/>
          </p:cNvSpPr>
          <p:nvPr>
            <p:ph type="sldNum" sz="quarter" idx="12"/>
          </p:nvPr>
        </p:nvSpPr>
        <p:spPr/>
        <p:txBody>
          <a:bodyPr/>
          <a:lstStyle>
            <a:lvl1pPr>
              <a:defRPr/>
            </a:lvl1pPr>
          </a:lstStyle>
          <a:p>
            <a:fld id="{74D1B3CC-3EC5-4283-BE74-153C4B3B7C7B}" type="slidenum">
              <a:rPr lang="pl-PL" altLang="pl-PL"/>
              <a:pPr/>
              <a:t>‹#›</a:t>
            </a:fld>
            <a:endParaRPr lang="pl-PL" altLang="pl-PL"/>
          </a:p>
        </p:txBody>
      </p:sp>
    </p:spTree>
    <p:extLst>
      <p:ext uri="{BB962C8B-B14F-4D97-AF65-F5344CB8AC3E}">
        <p14:creationId xmlns:p14="http://schemas.microsoft.com/office/powerpoint/2010/main" val="86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BC98DA29-D70A-6364-AA94-6AD0AA9A90B9}"/>
              </a:ext>
            </a:extLst>
          </p:cNvPr>
          <p:cNvSpPr>
            <a:spLocks noGrp="1"/>
          </p:cNvSpPr>
          <p:nvPr>
            <p:ph type="dt" sz="half" idx="10"/>
          </p:nvPr>
        </p:nvSpPr>
        <p:spPr/>
        <p:txBody>
          <a:bodyPr/>
          <a:lstStyle>
            <a:lvl1pPr>
              <a:defRPr/>
            </a:lvl1pPr>
          </a:lstStyle>
          <a:p>
            <a:pPr>
              <a:defRPr/>
            </a:pPr>
            <a:fld id="{779C51C9-2944-475E-8C1B-5D59EAB1F650}" type="datetimeFigureOut">
              <a:rPr lang="pl-PL"/>
              <a:pPr>
                <a:defRPr/>
              </a:pPr>
              <a:t>04.12.2023</a:t>
            </a:fld>
            <a:endParaRPr lang="pl-PL"/>
          </a:p>
        </p:txBody>
      </p:sp>
      <p:sp>
        <p:nvSpPr>
          <p:cNvPr id="5" name="Symbol zastępczy stopki 4">
            <a:extLst>
              <a:ext uri="{FF2B5EF4-FFF2-40B4-BE49-F238E27FC236}">
                <a16:creationId xmlns:a16="http://schemas.microsoft.com/office/drawing/2014/main" id="{988A1B69-1DE9-54FB-F255-31086E106E66}"/>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0A668C9C-BB88-AE80-AC0E-51FF752A1E5E}"/>
              </a:ext>
            </a:extLst>
          </p:cNvPr>
          <p:cNvSpPr>
            <a:spLocks noGrp="1"/>
          </p:cNvSpPr>
          <p:nvPr>
            <p:ph type="sldNum" sz="quarter" idx="12"/>
          </p:nvPr>
        </p:nvSpPr>
        <p:spPr/>
        <p:txBody>
          <a:bodyPr/>
          <a:lstStyle>
            <a:lvl1pPr>
              <a:defRPr/>
            </a:lvl1pPr>
          </a:lstStyle>
          <a:p>
            <a:fld id="{1FB41477-56AD-46C1-A6C1-7B1916B263C6}" type="slidenum">
              <a:rPr lang="pl-PL" altLang="pl-PL"/>
              <a:pPr/>
              <a:t>‹#›</a:t>
            </a:fld>
            <a:endParaRPr lang="pl-PL" altLang="pl-PL"/>
          </a:p>
        </p:txBody>
      </p:sp>
    </p:spTree>
    <p:extLst>
      <p:ext uri="{BB962C8B-B14F-4D97-AF65-F5344CB8AC3E}">
        <p14:creationId xmlns:p14="http://schemas.microsoft.com/office/powerpoint/2010/main" val="313656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529F6E5B-0586-9FC3-4F77-FFEFB080D21A}"/>
              </a:ext>
            </a:extLst>
          </p:cNvPr>
          <p:cNvSpPr>
            <a:spLocks noGrp="1"/>
          </p:cNvSpPr>
          <p:nvPr>
            <p:ph type="dt" sz="half" idx="10"/>
          </p:nvPr>
        </p:nvSpPr>
        <p:spPr/>
        <p:txBody>
          <a:bodyPr/>
          <a:lstStyle>
            <a:lvl1pPr>
              <a:defRPr/>
            </a:lvl1pPr>
          </a:lstStyle>
          <a:p>
            <a:pPr>
              <a:defRPr/>
            </a:pPr>
            <a:fld id="{75B9EF97-4AD8-4A02-85A2-34685C15E79C}" type="datetimeFigureOut">
              <a:rPr lang="pl-PL"/>
              <a:pPr>
                <a:defRPr/>
              </a:pPr>
              <a:t>04.12.2023</a:t>
            </a:fld>
            <a:endParaRPr lang="pl-PL"/>
          </a:p>
        </p:txBody>
      </p:sp>
      <p:sp>
        <p:nvSpPr>
          <p:cNvPr id="6" name="Symbol zastępczy stopki 4">
            <a:extLst>
              <a:ext uri="{FF2B5EF4-FFF2-40B4-BE49-F238E27FC236}">
                <a16:creationId xmlns:a16="http://schemas.microsoft.com/office/drawing/2014/main" id="{874C438E-F262-6F0C-6697-8A0D42159CB7}"/>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3671A865-D26E-2DC3-56CA-96C6D32F4466}"/>
              </a:ext>
            </a:extLst>
          </p:cNvPr>
          <p:cNvSpPr>
            <a:spLocks noGrp="1"/>
          </p:cNvSpPr>
          <p:nvPr>
            <p:ph type="sldNum" sz="quarter" idx="12"/>
          </p:nvPr>
        </p:nvSpPr>
        <p:spPr/>
        <p:txBody>
          <a:bodyPr/>
          <a:lstStyle>
            <a:lvl1pPr>
              <a:defRPr/>
            </a:lvl1pPr>
          </a:lstStyle>
          <a:p>
            <a:fld id="{19784C7F-C4A2-40EF-AF37-727F1C812CA9}" type="slidenum">
              <a:rPr lang="pl-PL" altLang="pl-PL"/>
              <a:pPr/>
              <a:t>‹#›</a:t>
            </a:fld>
            <a:endParaRPr lang="pl-PL" altLang="pl-PL"/>
          </a:p>
        </p:txBody>
      </p:sp>
    </p:spTree>
    <p:extLst>
      <p:ext uri="{BB962C8B-B14F-4D97-AF65-F5344CB8AC3E}">
        <p14:creationId xmlns:p14="http://schemas.microsoft.com/office/powerpoint/2010/main" val="382437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AF20E39D-1DC8-1E8C-806E-7677923FABB3}"/>
              </a:ext>
            </a:extLst>
          </p:cNvPr>
          <p:cNvSpPr>
            <a:spLocks noGrp="1"/>
          </p:cNvSpPr>
          <p:nvPr>
            <p:ph type="dt" sz="half" idx="10"/>
          </p:nvPr>
        </p:nvSpPr>
        <p:spPr/>
        <p:txBody>
          <a:bodyPr/>
          <a:lstStyle>
            <a:lvl1pPr>
              <a:defRPr/>
            </a:lvl1pPr>
          </a:lstStyle>
          <a:p>
            <a:pPr>
              <a:defRPr/>
            </a:pPr>
            <a:fld id="{EE3FE7FE-CB8A-4C8C-984B-FFD431A13316}" type="datetimeFigureOut">
              <a:rPr lang="pl-PL"/>
              <a:pPr>
                <a:defRPr/>
              </a:pPr>
              <a:t>04.12.2023</a:t>
            </a:fld>
            <a:endParaRPr lang="pl-PL"/>
          </a:p>
        </p:txBody>
      </p:sp>
      <p:sp>
        <p:nvSpPr>
          <p:cNvPr id="8" name="Symbol zastępczy stopki 4">
            <a:extLst>
              <a:ext uri="{FF2B5EF4-FFF2-40B4-BE49-F238E27FC236}">
                <a16:creationId xmlns:a16="http://schemas.microsoft.com/office/drawing/2014/main" id="{0A15584C-2A07-3200-E4A5-3E7A3CF98297}"/>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4ACD0F8F-F43C-05C3-DCFD-A8EEB1509142}"/>
              </a:ext>
            </a:extLst>
          </p:cNvPr>
          <p:cNvSpPr>
            <a:spLocks noGrp="1"/>
          </p:cNvSpPr>
          <p:nvPr>
            <p:ph type="sldNum" sz="quarter" idx="12"/>
          </p:nvPr>
        </p:nvSpPr>
        <p:spPr/>
        <p:txBody>
          <a:bodyPr/>
          <a:lstStyle>
            <a:lvl1pPr>
              <a:defRPr/>
            </a:lvl1pPr>
          </a:lstStyle>
          <a:p>
            <a:fld id="{A61EE892-7BF4-440D-BB97-4EADE89A6549}" type="slidenum">
              <a:rPr lang="pl-PL" altLang="pl-PL"/>
              <a:pPr/>
              <a:t>‹#›</a:t>
            </a:fld>
            <a:endParaRPr lang="pl-PL" altLang="pl-PL"/>
          </a:p>
        </p:txBody>
      </p:sp>
    </p:spTree>
    <p:extLst>
      <p:ext uri="{BB962C8B-B14F-4D97-AF65-F5344CB8AC3E}">
        <p14:creationId xmlns:p14="http://schemas.microsoft.com/office/powerpoint/2010/main" val="323479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7BA9DE0F-4966-551D-2FE1-A49655490302}"/>
              </a:ext>
            </a:extLst>
          </p:cNvPr>
          <p:cNvSpPr>
            <a:spLocks noGrp="1"/>
          </p:cNvSpPr>
          <p:nvPr>
            <p:ph type="dt" sz="half" idx="10"/>
          </p:nvPr>
        </p:nvSpPr>
        <p:spPr/>
        <p:txBody>
          <a:bodyPr/>
          <a:lstStyle>
            <a:lvl1pPr>
              <a:defRPr/>
            </a:lvl1pPr>
          </a:lstStyle>
          <a:p>
            <a:pPr>
              <a:defRPr/>
            </a:pPr>
            <a:fld id="{369F2057-AD34-4F88-A62C-36C2A082880F}" type="datetimeFigureOut">
              <a:rPr lang="pl-PL"/>
              <a:pPr>
                <a:defRPr/>
              </a:pPr>
              <a:t>04.12.2023</a:t>
            </a:fld>
            <a:endParaRPr lang="pl-PL"/>
          </a:p>
        </p:txBody>
      </p:sp>
      <p:sp>
        <p:nvSpPr>
          <p:cNvPr id="4" name="Symbol zastępczy stopki 4">
            <a:extLst>
              <a:ext uri="{FF2B5EF4-FFF2-40B4-BE49-F238E27FC236}">
                <a16:creationId xmlns:a16="http://schemas.microsoft.com/office/drawing/2014/main" id="{2AEB1195-8256-EF8D-E043-E40B2D58E167}"/>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6B26ED90-6590-491A-36A6-D8F409702065}"/>
              </a:ext>
            </a:extLst>
          </p:cNvPr>
          <p:cNvSpPr>
            <a:spLocks noGrp="1"/>
          </p:cNvSpPr>
          <p:nvPr>
            <p:ph type="sldNum" sz="quarter" idx="12"/>
          </p:nvPr>
        </p:nvSpPr>
        <p:spPr/>
        <p:txBody>
          <a:bodyPr/>
          <a:lstStyle>
            <a:lvl1pPr>
              <a:defRPr/>
            </a:lvl1pPr>
          </a:lstStyle>
          <a:p>
            <a:fld id="{05310F77-71D5-4122-AD6E-B1E664898DD7}" type="slidenum">
              <a:rPr lang="pl-PL" altLang="pl-PL"/>
              <a:pPr/>
              <a:t>‹#›</a:t>
            </a:fld>
            <a:endParaRPr lang="pl-PL" altLang="pl-PL"/>
          </a:p>
        </p:txBody>
      </p:sp>
    </p:spTree>
    <p:extLst>
      <p:ext uri="{BB962C8B-B14F-4D97-AF65-F5344CB8AC3E}">
        <p14:creationId xmlns:p14="http://schemas.microsoft.com/office/powerpoint/2010/main" val="4474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B413DA98-E615-C340-ECA1-48B017B82BB8}"/>
              </a:ext>
            </a:extLst>
          </p:cNvPr>
          <p:cNvSpPr>
            <a:spLocks noGrp="1"/>
          </p:cNvSpPr>
          <p:nvPr>
            <p:ph type="dt" sz="half" idx="10"/>
          </p:nvPr>
        </p:nvSpPr>
        <p:spPr/>
        <p:txBody>
          <a:bodyPr/>
          <a:lstStyle>
            <a:lvl1pPr>
              <a:defRPr/>
            </a:lvl1pPr>
          </a:lstStyle>
          <a:p>
            <a:pPr>
              <a:defRPr/>
            </a:pPr>
            <a:fld id="{7FC7785D-54EB-43AE-AA8E-DF32659DD931}" type="datetimeFigureOut">
              <a:rPr lang="pl-PL"/>
              <a:pPr>
                <a:defRPr/>
              </a:pPr>
              <a:t>04.12.2023</a:t>
            </a:fld>
            <a:endParaRPr lang="pl-PL"/>
          </a:p>
        </p:txBody>
      </p:sp>
      <p:sp>
        <p:nvSpPr>
          <p:cNvPr id="3" name="Symbol zastępczy stopki 4">
            <a:extLst>
              <a:ext uri="{FF2B5EF4-FFF2-40B4-BE49-F238E27FC236}">
                <a16:creationId xmlns:a16="http://schemas.microsoft.com/office/drawing/2014/main" id="{5FA7D896-9BDB-A4C4-AAF1-588E1DC468B6}"/>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4C16FCA2-842C-0CAA-A898-DA8A26D1E485}"/>
              </a:ext>
            </a:extLst>
          </p:cNvPr>
          <p:cNvSpPr>
            <a:spLocks noGrp="1"/>
          </p:cNvSpPr>
          <p:nvPr>
            <p:ph type="sldNum" sz="quarter" idx="12"/>
          </p:nvPr>
        </p:nvSpPr>
        <p:spPr/>
        <p:txBody>
          <a:bodyPr/>
          <a:lstStyle>
            <a:lvl1pPr>
              <a:defRPr/>
            </a:lvl1pPr>
          </a:lstStyle>
          <a:p>
            <a:fld id="{65C3A1B6-C123-47C0-AA53-BD40102C8EA2}" type="slidenum">
              <a:rPr lang="pl-PL" altLang="pl-PL"/>
              <a:pPr/>
              <a:t>‹#›</a:t>
            </a:fld>
            <a:endParaRPr lang="pl-PL" altLang="pl-PL"/>
          </a:p>
        </p:txBody>
      </p:sp>
    </p:spTree>
    <p:extLst>
      <p:ext uri="{BB962C8B-B14F-4D97-AF65-F5344CB8AC3E}">
        <p14:creationId xmlns:p14="http://schemas.microsoft.com/office/powerpoint/2010/main" val="177697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60F5DD8D-5141-6198-5BA3-7A5E9ECCBF2C}"/>
              </a:ext>
            </a:extLst>
          </p:cNvPr>
          <p:cNvSpPr>
            <a:spLocks noGrp="1"/>
          </p:cNvSpPr>
          <p:nvPr>
            <p:ph type="dt" sz="half" idx="10"/>
          </p:nvPr>
        </p:nvSpPr>
        <p:spPr/>
        <p:txBody>
          <a:bodyPr/>
          <a:lstStyle>
            <a:lvl1pPr>
              <a:defRPr/>
            </a:lvl1pPr>
          </a:lstStyle>
          <a:p>
            <a:pPr>
              <a:defRPr/>
            </a:pPr>
            <a:fld id="{7C7B72C5-6F26-42DD-AD8E-FE6D121E85C5}" type="datetimeFigureOut">
              <a:rPr lang="pl-PL"/>
              <a:pPr>
                <a:defRPr/>
              </a:pPr>
              <a:t>04.12.2023</a:t>
            </a:fld>
            <a:endParaRPr lang="pl-PL"/>
          </a:p>
        </p:txBody>
      </p:sp>
      <p:sp>
        <p:nvSpPr>
          <p:cNvPr id="6" name="Symbol zastępczy stopki 4">
            <a:extLst>
              <a:ext uri="{FF2B5EF4-FFF2-40B4-BE49-F238E27FC236}">
                <a16:creationId xmlns:a16="http://schemas.microsoft.com/office/drawing/2014/main" id="{5DDAF7B5-6E93-291F-4B32-9441DF175964}"/>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55E15A05-7039-1EF1-6788-E44F5F2D40F0}"/>
              </a:ext>
            </a:extLst>
          </p:cNvPr>
          <p:cNvSpPr>
            <a:spLocks noGrp="1"/>
          </p:cNvSpPr>
          <p:nvPr>
            <p:ph type="sldNum" sz="quarter" idx="12"/>
          </p:nvPr>
        </p:nvSpPr>
        <p:spPr/>
        <p:txBody>
          <a:bodyPr/>
          <a:lstStyle>
            <a:lvl1pPr>
              <a:defRPr/>
            </a:lvl1pPr>
          </a:lstStyle>
          <a:p>
            <a:fld id="{5CF373BB-79A1-4782-AEE3-31F4E28DBEEA}" type="slidenum">
              <a:rPr lang="pl-PL" altLang="pl-PL"/>
              <a:pPr/>
              <a:t>‹#›</a:t>
            </a:fld>
            <a:endParaRPr lang="pl-PL" altLang="pl-PL"/>
          </a:p>
        </p:txBody>
      </p:sp>
    </p:spTree>
    <p:extLst>
      <p:ext uri="{BB962C8B-B14F-4D97-AF65-F5344CB8AC3E}">
        <p14:creationId xmlns:p14="http://schemas.microsoft.com/office/powerpoint/2010/main" val="152488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F5FF1F43-5913-1E68-6BC8-C0185C8D7E15}"/>
              </a:ext>
            </a:extLst>
          </p:cNvPr>
          <p:cNvSpPr>
            <a:spLocks noGrp="1"/>
          </p:cNvSpPr>
          <p:nvPr>
            <p:ph type="dt" sz="half" idx="10"/>
          </p:nvPr>
        </p:nvSpPr>
        <p:spPr/>
        <p:txBody>
          <a:bodyPr/>
          <a:lstStyle>
            <a:lvl1pPr>
              <a:defRPr/>
            </a:lvl1pPr>
          </a:lstStyle>
          <a:p>
            <a:pPr>
              <a:defRPr/>
            </a:pPr>
            <a:fld id="{082361F2-AF18-41BD-B5DB-E4230A2EA1D3}" type="datetimeFigureOut">
              <a:rPr lang="pl-PL"/>
              <a:pPr>
                <a:defRPr/>
              </a:pPr>
              <a:t>04.12.2023</a:t>
            </a:fld>
            <a:endParaRPr lang="pl-PL"/>
          </a:p>
        </p:txBody>
      </p:sp>
      <p:sp>
        <p:nvSpPr>
          <p:cNvPr id="6" name="Symbol zastępczy stopki 4">
            <a:extLst>
              <a:ext uri="{FF2B5EF4-FFF2-40B4-BE49-F238E27FC236}">
                <a16:creationId xmlns:a16="http://schemas.microsoft.com/office/drawing/2014/main" id="{B5DC4E41-49B6-E601-E74D-F7E1E377FC75}"/>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DFC02C0D-3F89-74DF-D3A5-D400519B572E}"/>
              </a:ext>
            </a:extLst>
          </p:cNvPr>
          <p:cNvSpPr>
            <a:spLocks noGrp="1"/>
          </p:cNvSpPr>
          <p:nvPr>
            <p:ph type="sldNum" sz="quarter" idx="12"/>
          </p:nvPr>
        </p:nvSpPr>
        <p:spPr/>
        <p:txBody>
          <a:bodyPr/>
          <a:lstStyle>
            <a:lvl1pPr>
              <a:defRPr/>
            </a:lvl1pPr>
          </a:lstStyle>
          <a:p>
            <a:fld id="{384D08AE-FD9D-48DB-8911-0AD4349EED57}" type="slidenum">
              <a:rPr lang="pl-PL" altLang="pl-PL"/>
              <a:pPr/>
              <a:t>‹#›</a:t>
            </a:fld>
            <a:endParaRPr lang="pl-PL" altLang="pl-PL"/>
          </a:p>
        </p:txBody>
      </p:sp>
    </p:spTree>
    <p:extLst>
      <p:ext uri="{BB962C8B-B14F-4D97-AF65-F5344CB8AC3E}">
        <p14:creationId xmlns:p14="http://schemas.microsoft.com/office/powerpoint/2010/main" val="314275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6247C994-4FC7-BF3A-5C49-2656B187C56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243D2060-CC23-14EB-2B63-A4DD15768D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1FBDB5F5-3063-C639-96DE-F3A34328E14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ED81080-1233-415C-9402-E3E824F41F4D}" type="datetimeFigureOut">
              <a:rPr lang="pl-PL"/>
              <a:pPr>
                <a:defRPr/>
              </a:pPr>
              <a:t>04.12.2023</a:t>
            </a:fld>
            <a:endParaRPr lang="pl-PL"/>
          </a:p>
        </p:txBody>
      </p:sp>
      <p:sp>
        <p:nvSpPr>
          <p:cNvPr id="5" name="Symbol zastępczy stopki 4">
            <a:extLst>
              <a:ext uri="{FF2B5EF4-FFF2-40B4-BE49-F238E27FC236}">
                <a16:creationId xmlns:a16="http://schemas.microsoft.com/office/drawing/2014/main" id="{46687D81-543E-ADC2-E74C-DA19A9980A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a:extLst>
              <a:ext uri="{FF2B5EF4-FFF2-40B4-BE49-F238E27FC236}">
                <a16:creationId xmlns:a16="http://schemas.microsoft.com/office/drawing/2014/main" id="{6F34866A-72FE-65F9-0497-D3747910EE4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608319D-D06B-4139-A4ED-F37C8E1CBC93}"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mpik.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harmonia.edu.pl/"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armonia.edu.p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mpik.com/"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mpik.com/"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mpik.co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941A6954-117A-C6A3-7BD1-958D6A973A63}"/>
              </a:ext>
            </a:extLst>
          </p:cNvPr>
          <p:cNvSpPr>
            <a:spLocks noGrp="1"/>
          </p:cNvSpPr>
          <p:nvPr>
            <p:ph type="ctrTitle"/>
          </p:nvPr>
        </p:nvSpPr>
        <p:spPr>
          <a:xfrm>
            <a:off x="357188" y="428625"/>
            <a:ext cx="8215312" cy="3071813"/>
          </a:xfrm>
        </p:spPr>
        <p:txBody>
          <a:bodyPr rtlCol="0">
            <a:normAutofit fontScale="90000"/>
          </a:bodyPr>
          <a:lstStyle/>
          <a:p>
            <a:pPr algn="ctr" eaLnBrk="1" fontAlgn="auto" hangingPunct="1">
              <a:spcAft>
                <a:spcPts val="0"/>
              </a:spcAft>
              <a:defRPr/>
            </a:pPr>
            <a:r>
              <a:rPr lang="pl-PL" sz="5000" i="1" dirty="0">
                <a:solidFill>
                  <a:srgbClr val="C00000"/>
                </a:solidFill>
              </a:rPr>
              <a:t>         </a:t>
            </a:r>
            <a:br>
              <a:rPr lang="pl-PL" sz="5000" i="1" dirty="0">
                <a:solidFill>
                  <a:srgbClr val="C00000"/>
                </a:solidFill>
              </a:rPr>
            </a:br>
            <a:r>
              <a:rPr lang="pl-PL" sz="5000" i="1" dirty="0">
                <a:solidFill>
                  <a:srgbClr val="C00000"/>
                </a:solidFill>
              </a:rPr>
              <a:t>              </a:t>
            </a:r>
            <a:br>
              <a:rPr lang="pl-PL" sz="5000" i="1" dirty="0">
                <a:solidFill>
                  <a:srgbClr val="C00000"/>
                </a:solidFill>
              </a:rPr>
            </a:br>
            <a:br>
              <a:rPr lang="pl-PL" sz="5000" i="1" dirty="0">
                <a:solidFill>
                  <a:srgbClr val="C00000"/>
                </a:solidFill>
              </a:rPr>
            </a:br>
            <a:r>
              <a:rPr lang="pl-PL" sz="6000" i="1" dirty="0">
                <a:solidFill>
                  <a:schemeClr val="tx2"/>
                </a:solidFill>
              </a:rPr>
              <a:t>Warto  przeczytać</a:t>
            </a:r>
            <a:br>
              <a:rPr lang="pl-PL" sz="6000" i="1" dirty="0">
                <a:solidFill>
                  <a:schemeClr val="tx2"/>
                </a:solidFill>
              </a:rPr>
            </a:br>
            <a:br>
              <a:rPr lang="pl-PL" sz="6000" i="1" dirty="0">
                <a:solidFill>
                  <a:schemeClr val="tx2"/>
                </a:solidFill>
              </a:rPr>
            </a:br>
            <a:r>
              <a:rPr lang="pl-PL" sz="2200" i="1" dirty="0">
                <a:solidFill>
                  <a:schemeClr val="tx2"/>
                </a:solidFill>
              </a:rPr>
              <a:t>Monika Płonka</a:t>
            </a:r>
            <a:br>
              <a:rPr lang="pl-PL" sz="2200" i="1" dirty="0">
                <a:solidFill>
                  <a:schemeClr val="tx2"/>
                </a:solidFill>
              </a:rPr>
            </a:br>
            <a:r>
              <a:rPr lang="pl-PL" sz="2200" i="1" dirty="0">
                <a:solidFill>
                  <a:schemeClr val="tx2"/>
                </a:solidFill>
              </a:rPr>
              <a:t>doradca metodyczny ds. bibliotek szkolnych</a:t>
            </a:r>
            <a:br>
              <a:rPr lang="pl-PL" sz="2200" i="1" dirty="0">
                <a:solidFill>
                  <a:schemeClr val="tx2"/>
                </a:solidFill>
              </a:rPr>
            </a:br>
            <a:r>
              <a:rPr lang="pl-PL" sz="2200" i="1" dirty="0" err="1">
                <a:solidFill>
                  <a:schemeClr val="tx2"/>
                </a:solidFill>
              </a:rPr>
              <a:t>monika.plonka@odn.kalisz.pl</a:t>
            </a:r>
            <a:br>
              <a:rPr lang="pl-PL" sz="2200" i="1" dirty="0">
                <a:solidFill>
                  <a:schemeClr val="tx2"/>
                </a:solidFill>
              </a:rPr>
            </a:br>
            <a:br>
              <a:rPr lang="pl-PL" sz="6000" i="1" dirty="0">
                <a:solidFill>
                  <a:srgbClr val="C00000"/>
                </a:solidFill>
              </a:rPr>
            </a:br>
            <a:br>
              <a:rPr lang="pl-PL" i="1" dirty="0">
                <a:solidFill>
                  <a:srgbClr val="C00000"/>
                </a:solidFill>
              </a:rPr>
            </a:br>
            <a:br>
              <a:rPr lang="pl-PL" i="1" dirty="0">
                <a:solidFill>
                  <a:srgbClr val="C00000"/>
                </a:solidFill>
              </a:rPr>
            </a:br>
            <a:endParaRPr lang="pl-PL" i="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tekstu 5">
            <a:extLst>
              <a:ext uri="{FF2B5EF4-FFF2-40B4-BE49-F238E27FC236}">
                <a16:creationId xmlns:a16="http://schemas.microsoft.com/office/drawing/2014/main" id="{5356604E-ED95-AA3A-63C1-3EAB478DDDE0}"/>
              </a:ext>
            </a:extLst>
          </p:cNvPr>
          <p:cNvSpPr>
            <a:spLocks noGrp="1"/>
          </p:cNvSpPr>
          <p:nvPr>
            <p:ph type="body" sz="half" idx="2"/>
          </p:nvPr>
        </p:nvSpPr>
        <p:spPr>
          <a:xfrm>
            <a:off x="179388" y="260350"/>
            <a:ext cx="4143375" cy="6357938"/>
          </a:xfrm>
        </p:spPr>
        <p:txBody>
          <a:bodyPr/>
          <a:lstStyle/>
          <a:p>
            <a:r>
              <a:rPr lang="pl-PL" sz="2400" b="1" dirty="0">
                <a:solidFill>
                  <a:schemeClr val="tx2"/>
                </a:solidFill>
                <a:ea typeface="+mn-lt"/>
                <a:cs typeface="+mn-lt"/>
              </a:rPr>
              <a:t>Nie mylić z miłością</a:t>
            </a:r>
            <a:endParaRPr lang="pl-PL" sz="2400">
              <a:solidFill>
                <a:schemeClr val="tx2"/>
              </a:solidFill>
              <a:cs typeface="Calibri"/>
            </a:endParaRPr>
          </a:p>
          <a:p>
            <a:r>
              <a:rPr lang="pl-PL" sz="1800">
                <a:solidFill>
                  <a:schemeClr val="tx2"/>
                </a:solidFill>
                <a:ea typeface="+mn-lt"/>
                <a:cs typeface="+mn-lt"/>
              </a:rPr>
              <a:t>Nosowska Katarzyna</a:t>
            </a:r>
            <a:endParaRPr lang="pl-PL" sz="1800">
              <a:solidFill>
                <a:schemeClr val="tx2"/>
              </a:solidFill>
            </a:endParaRPr>
          </a:p>
          <a:p>
            <a:br>
              <a:rPr lang="pl-PL" altLang="pl-PL" sz="1100" dirty="0"/>
            </a:br>
            <a:r>
              <a:rPr lang="pl-PL" sz="1200" dirty="0">
                <a:solidFill>
                  <a:srgbClr val="242424"/>
                </a:solidFill>
                <a:ea typeface="+mn-lt"/>
                <a:cs typeface="+mn-lt"/>
              </a:rPr>
              <a:t>"Nie mylić z miłością" – Najbardziej osobiste i najbardziej intymne teksty uwielbianej artystki. Katarzyna Nosowska powraca z najnowszą książką! </a:t>
            </a:r>
          </a:p>
          <a:p>
            <a:r>
              <a:rPr lang="pl-PL" sz="1200" dirty="0">
                <a:solidFill>
                  <a:srgbClr val="242424"/>
                </a:solidFill>
                <a:ea typeface="+mn-lt"/>
                <a:cs typeface="+mn-lt"/>
              </a:rPr>
              <a:t>Niczym najlepsza przyjaciółka, najwierniejszy partner z głębi swego przepastnego serca wysyła do nas najważniejsze przesłanie. Zaglądając w siebie, przemierzając kolejne życiowe odcinki, odsłaniając osobiste historie, dociera do tego, co najważniejsze – do sedna Miłości.</a:t>
            </a:r>
          </a:p>
          <a:p>
            <a:r>
              <a:rPr lang="pl-PL" sz="1200" dirty="0">
                <a:solidFill>
                  <a:srgbClr val="242424"/>
                </a:solidFill>
                <a:ea typeface="+mn-lt"/>
                <a:cs typeface="+mn-lt"/>
              </a:rPr>
              <a:t>Wszak to początek i koniec wszystkiego. Każda piosenka, każdy tekst, wszystko, co robimy, robimy z miłości i dla miłości, więc tak ważne jest, by nie pomylić jej z fałszywymi tworami, które podsuwa nam nasza potrzeba drugiego człowieka. A do tego niezbędna jest bezwarunkowa akceptacja siebie. Wtedy możemy bezpiecznie oddać się rozkoszy kochania.</a:t>
            </a:r>
          </a:p>
          <a:p>
            <a:r>
              <a:rPr lang="pl-PL" sz="1200" dirty="0">
                <a:solidFill>
                  <a:srgbClr val="242424"/>
                </a:solidFill>
                <a:ea typeface="+mn-lt"/>
                <a:cs typeface="+mn-lt"/>
              </a:rPr>
              <a:t>Nosowska pisze o szczęściu, radości i byciu kompletnym. O motylach w brzuchu, fantazjach i stabilizacji. Pierwszych pocałunkach, ciekawości siebie, zawodach i rozczarowaniach. O odpuszczaniu, dystansie i o tym, że czasem warto się zatrzymać. Bo miłość można jeść dużymi kęsami, ale najlepiej smakuje dawkowana łyżeczką.</a:t>
            </a:r>
            <a:endParaRPr lang="pl-PL" dirty="0"/>
          </a:p>
          <a:p>
            <a:endParaRPr lang="pl-PL" altLang="pl-PL" sz="1100" dirty="0"/>
          </a:p>
          <a:p>
            <a:endParaRPr lang="pl-PL" altLang="pl-PL" sz="1000">
              <a:latin typeface="Times New Roman" panose="02020603050405020304" pitchFamily="18" charset="0"/>
              <a:cs typeface="Times New Roman" panose="02020603050405020304" pitchFamily="18" charset="0"/>
            </a:endParaRPr>
          </a:p>
          <a:p>
            <a:endParaRPr lang="pl-PL" altLang="pl-PL" sz="1000">
              <a:latin typeface="Times New Roman" panose="02020603050405020304" pitchFamily="18" charset="0"/>
              <a:cs typeface="Times New Roman" panose="02020603050405020304" pitchFamily="18" charset="0"/>
            </a:endParaRPr>
          </a:p>
          <a:p>
            <a:endParaRPr lang="pl-PL" altLang="pl-PL" sz="1000">
              <a:latin typeface="Times New Roman" panose="02020603050405020304" pitchFamily="18" charset="0"/>
              <a:cs typeface="Times New Roman" panose="02020603050405020304" pitchFamily="18" charset="0"/>
            </a:endParaRPr>
          </a:p>
          <a:p>
            <a:endParaRPr lang="pl-PL" altLang="pl-PL" sz="1000">
              <a:latin typeface="Times New Roman" panose="02020603050405020304" pitchFamily="18" charset="0"/>
              <a:cs typeface="Times New Roman" panose="02020603050405020304" pitchFamily="18" charset="0"/>
            </a:endParaRPr>
          </a:p>
          <a:p>
            <a:endParaRPr lang="pl-PL" altLang="pl-PL" sz="1000">
              <a:latin typeface="Times New Roman" panose="02020603050405020304" pitchFamily="18" charset="0"/>
              <a:cs typeface="Times New Roman" panose="02020603050405020304" pitchFamily="18" charset="0"/>
            </a:endParaRPr>
          </a:p>
          <a:p>
            <a:r>
              <a:rPr lang="pl-PL" altLang="pl-PL" sz="1000" dirty="0">
                <a:latin typeface="Times New Roman"/>
                <a:cs typeface="Times New Roman"/>
              </a:rPr>
              <a:t>Źródło: </a:t>
            </a:r>
            <a:r>
              <a:rPr lang="pl-PL" altLang="pl-PL" sz="1000" dirty="0">
                <a:latin typeface="Times New Roman"/>
                <a:cs typeface="Times New Roman"/>
                <a:hlinkClick r:id="rId2"/>
              </a:rPr>
              <a:t>https://www.empik.com/</a:t>
            </a:r>
            <a:r>
              <a:rPr lang="pl-PL" altLang="pl-PL" sz="1000" dirty="0">
                <a:latin typeface="Times New Roman"/>
                <a:cs typeface="Times New Roman"/>
              </a:rPr>
              <a:t> </a:t>
            </a:r>
            <a:endParaRPr lang="pl-PL" altLang="pl-PL" sz="700"/>
          </a:p>
        </p:txBody>
      </p:sp>
      <p:pic>
        <p:nvPicPr>
          <p:cNvPr id="2" name="Obraz 1" descr="Obraz zawierający tekst, Ludzka twarz, plakat, ilustracja&#10;&#10;Opis wygenerowany automatycznie">
            <a:extLst>
              <a:ext uri="{FF2B5EF4-FFF2-40B4-BE49-F238E27FC236}">
                <a16:creationId xmlns:a16="http://schemas.microsoft.com/office/drawing/2014/main" id="{941F0C0B-5296-CCEF-10A4-6E12303CB232}"/>
              </a:ext>
            </a:extLst>
          </p:cNvPr>
          <p:cNvPicPr>
            <a:picLocks noChangeAspect="1"/>
          </p:cNvPicPr>
          <p:nvPr/>
        </p:nvPicPr>
        <p:blipFill>
          <a:blip r:embed="rId3"/>
          <a:stretch>
            <a:fillRect/>
          </a:stretch>
        </p:blipFill>
        <p:spPr>
          <a:xfrm>
            <a:off x="4931718" y="712753"/>
            <a:ext cx="3273578" cy="50032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a:extLst>
              <a:ext uri="{FF2B5EF4-FFF2-40B4-BE49-F238E27FC236}">
                <a16:creationId xmlns:a16="http://schemas.microsoft.com/office/drawing/2014/main" id="{F0A49744-4C81-0638-A9CA-FDCC3627FE98}"/>
              </a:ext>
            </a:extLst>
          </p:cNvPr>
          <p:cNvSpPr>
            <a:spLocks noGrp="1"/>
          </p:cNvSpPr>
          <p:nvPr>
            <p:ph type="ctrTitle"/>
          </p:nvPr>
        </p:nvSpPr>
        <p:spPr>
          <a:xfrm>
            <a:off x="357188" y="428625"/>
            <a:ext cx="8215312" cy="3071813"/>
          </a:xfrm>
        </p:spPr>
        <p:txBody>
          <a:bodyPr/>
          <a:lstStyle/>
          <a:p>
            <a:pPr eaLnBrk="1" hangingPunct="1"/>
            <a:r>
              <a:rPr lang="pl-PL" altLang="pl-PL" i="1">
                <a:solidFill>
                  <a:schemeClr val="tx2"/>
                </a:solidFill>
              </a:rPr>
              <a:t>Książka nauczyciela i rodzica   </a:t>
            </a:r>
            <a:br>
              <a:rPr lang="pl-PL" altLang="pl-PL" i="1">
                <a:solidFill>
                  <a:srgbClr val="C00000"/>
                </a:solidFill>
              </a:rPr>
            </a:br>
            <a:br>
              <a:rPr lang="pl-PL" altLang="pl-PL" i="1">
                <a:solidFill>
                  <a:srgbClr val="C00000"/>
                </a:solidFill>
              </a:rPr>
            </a:br>
            <a:r>
              <a:rPr lang="pl-PL" altLang="pl-PL" i="1">
                <a:solidFill>
                  <a:srgbClr val="C00000"/>
                </a:solidFill>
              </a:rPr>
              <a:t>            </a:t>
            </a:r>
            <a:br>
              <a:rPr lang="pl-PL" altLang="pl-PL" i="1">
                <a:solidFill>
                  <a:srgbClr val="C00000"/>
                </a:solidFill>
              </a:rPr>
            </a:br>
            <a:endParaRPr lang="pl-PL" altLang="pl-PL" sz="3000" i="1">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9E20625C-92C7-5781-350F-7A9DB11425F5}"/>
              </a:ext>
            </a:extLst>
          </p:cNvPr>
          <p:cNvSpPr>
            <a:spLocks noGrp="1"/>
          </p:cNvSpPr>
          <p:nvPr>
            <p:ph type="body" sz="half" idx="2"/>
          </p:nvPr>
        </p:nvSpPr>
        <p:spPr>
          <a:xfrm>
            <a:off x="428625" y="214313"/>
            <a:ext cx="4429125" cy="6429375"/>
          </a:xfrm>
        </p:spPr>
        <p:txBody>
          <a:bodyPr>
            <a:normAutofit fontScale="47500" lnSpcReduction="20000"/>
          </a:bodyPr>
          <a:lstStyle/>
          <a:p>
            <a:pPr>
              <a:defRPr/>
            </a:pPr>
            <a:r>
              <a:rPr lang="pl-PL" sz="5100" b="1" err="1">
                <a:solidFill>
                  <a:schemeClr val="tx2"/>
                </a:solidFill>
                <a:ea typeface="+mn-lt"/>
                <a:cs typeface="+mn-lt"/>
              </a:rPr>
              <a:t>Wyciszanki</a:t>
            </a:r>
            <a:r>
              <a:rPr lang="pl-PL" sz="5100" b="1" dirty="0">
                <a:solidFill>
                  <a:schemeClr val="tx2"/>
                </a:solidFill>
                <a:ea typeface="+mn-lt"/>
                <a:cs typeface="+mn-lt"/>
              </a:rPr>
              <a:t> żłobkowo-przedszkolne</a:t>
            </a:r>
            <a:endParaRPr lang="pl-PL" sz="5100">
              <a:solidFill>
                <a:schemeClr val="tx2"/>
              </a:solidFill>
              <a:cs typeface="Calibri"/>
            </a:endParaRPr>
          </a:p>
          <a:p>
            <a:pPr>
              <a:defRPr/>
            </a:pPr>
            <a:r>
              <a:rPr lang="pl-PL" sz="3400" dirty="0">
                <a:solidFill>
                  <a:schemeClr val="tx2"/>
                </a:solidFill>
                <a:ea typeface="+mn-lt"/>
                <a:cs typeface="+mn-lt"/>
              </a:rPr>
              <a:t>50 błyskawicznych sposobów na powrót do „tu i teraz”</a:t>
            </a:r>
          </a:p>
          <a:p>
            <a:pPr>
              <a:defRPr/>
            </a:pPr>
            <a:endParaRPr lang="pl-PL" sz="2300" dirty="0">
              <a:solidFill>
                <a:schemeClr val="tx2"/>
              </a:solidFill>
              <a:ea typeface="+mn-lt"/>
              <a:cs typeface="+mn-lt"/>
            </a:endParaRPr>
          </a:p>
          <a:p>
            <a:pPr>
              <a:defRPr/>
            </a:pPr>
            <a:r>
              <a:rPr lang="pl-PL" sz="2300" b="1" dirty="0">
                <a:solidFill>
                  <a:schemeClr val="tx2"/>
                </a:solidFill>
                <a:ea typeface="+mn-lt"/>
                <a:cs typeface="+mn-lt"/>
              </a:rPr>
              <a:t>Różańska-Gał Anna, Kuś Joanna</a:t>
            </a:r>
            <a:endParaRPr lang="pl-PL" b="1" dirty="0">
              <a:solidFill>
                <a:schemeClr val="tx2"/>
              </a:solidFill>
              <a:cs typeface="Calibri"/>
            </a:endParaRPr>
          </a:p>
          <a:p>
            <a:pPr>
              <a:defRPr/>
            </a:pPr>
            <a:endParaRPr lang="pl-PL" sz="6000" b="1" dirty="0">
              <a:solidFill>
                <a:schemeClr val="tx2"/>
              </a:solidFill>
              <a:cs typeface="Calibri"/>
            </a:endParaRPr>
          </a:p>
          <a:p>
            <a:pPr>
              <a:defRPr/>
            </a:pPr>
            <a:r>
              <a:rPr lang="pl-PL" sz="2300" dirty="0">
                <a:ea typeface="+mn-lt"/>
                <a:cs typeface="+mn-lt"/>
              </a:rPr>
              <a:t>Pracując z grupą małych dzieci, kilkadziesiąt razy dziennie stajesz przed wyzwaniem, jak okiełznać ten huragan, który – jak wszyscy wiemy – tworzy się naturalnie. Wykrzykiwanie przez ściśnięte gardło: „</a:t>
            </a:r>
            <a:r>
              <a:rPr lang="pl-PL" sz="2300" dirty="0" err="1">
                <a:ea typeface="+mn-lt"/>
                <a:cs typeface="+mn-lt"/>
              </a:rPr>
              <a:t>Aaale</a:t>
            </a:r>
            <a:r>
              <a:rPr lang="pl-PL" sz="2300" dirty="0">
                <a:ea typeface="+mn-lt"/>
                <a:cs typeface="+mn-lt"/>
              </a:rPr>
              <a:t> proszę o spokój!” nie służy ani Tobie, ani dzieciom. Poza tym nie działa. Nie potrzebujesz </a:t>
            </a:r>
            <a:r>
              <a:rPr lang="pl-PL" sz="2300" dirty="0" err="1">
                <a:ea typeface="+mn-lt"/>
                <a:cs typeface="+mn-lt"/>
              </a:rPr>
              <a:t>supermocy</a:t>
            </a:r>
            <a:r>
              <a:rPr lang="pl-PL" sz="2300" dirty="0">
                <a:ea typeface="+mn-lt"/>
                <a:cs typeface="+mn-lt"/>
              </a:rPr>
              <a:t>, tylko </a:t>
            </a:r>
            <a:r>
              <a:rPr lang="pl-PL" sz="2300" dirty="0" err="1">
                <a:ea typeface="+mn-lt"/>
                <a:cs typeface="+mn-lt"/>
              </a:rPr>
              <a:t>supernarzędzia</a:t>
            </a:r>
            <a:r>
              <a:rPr lang="pl-PL" sz="2300" dirty="0">
                <a:ea typeface="+mn-lt"/>
                <a:cs typeface="+mn-lt"/>
              </a:rPr>
              <a:t>. Prostych pomysłów, które pozwolą Ci w zdumieniu zauważyć, że oto nastała cisza. Co ważne, wydarzyło się to dzięki zabawie, bez niepotrzebnych napięć między Tobą a dziećmi.</a:t>
            </a:r>
          </a:p>
          <a:p>
            <a:pPr>
              <a:defRPr/>
            </a:pPr>
            <a:r>
              <a:rPr lang="pl-PL" sz="2300" dirty="0">
                <a:ea typeface="+mn-lt"/>
                <a:cs typeface="+mn-lt"/>
              </a:rPr>
              <a:t>Ta niewielkich rozmiarów „księga czarów” zawiera </a:t>
            </a:r>
            <a:r>
              <a:rPr lang="pl-PL" sz="2300" b="1" dirty="0">
                <a:ea typeface="+mn-lt"/>
                <a:cs typeface="+mn-lt"/>
              </a:rPr>
              <a:t>50 propozycji na kilkuminutowe zabawy, dzięki którym dzieci się wyciszą, zauważą swoje emocje i zniwelują napięcia w ciele</a:t>
            </a:r>
            <a:r>
              <a:rPr lang="pl-PL" sz="2300" dirty="0">
                <a:ea typeface="+mn-lt"/>
                <a:cs typeface="+mn-lt"/>
              </a:rPr>
              <a:t>. </a:t>
            </a:r>
            <a:endParaRPr lang="pl-PL" dirty="0"/>
          </a:p>
          <a:p>
            <a:pPr>
              <a:defRPr/>
            </a:pPr>
            <a:r>
              <a:rPr lang="pl-PL" sz="2300" dirty="0">
                <a:ea typeface="+mn-lt"/>
                <a:cs typeface="+mn-lt"/>
              </a:rPr>
              <a:t>Proponowane zabawy i ćwiczenia rozwijają:</a:t>
            </a:r>
            <a:endParaRPr lang="pl-PL" dirty="0"/>
          </a:p>
          <a:p>
            <a:pPr marL="285750" indent="-285750">
              <a:buFont typeface="Arial"/>
              <a:buChar char="•"/>
              <a:defRPr/>
            </a:pPr>
            <a:r>
              <a:rPr lang="pl-PL" sz="2300" dirty="0">
                <a:ea typeface="+mn-lt"/>
                <a:cs typeface="+mn-lt"/>
              </a:rPr>
              <a:t>wyobraźnię</a:t>
            </a:r>
            <a:endParaRPr lang="pl-PL" dirty="0"/>
          </a:p>
          <a:p>
            <a:pPr marL="285750" indent="-285750">
              <a:buFont typeface="Arial"/>
              <a:buChar char="•"/>
              <a:defRPr/>
            </a:pPr>
            <a:r>
              <a:rPr lang="pl-PL" sz="2300" dirty="0">
                <a:ea typeface="+mn-lt"/>
                <a:cs typeface="+mn-lt"/>
              </a:rPr>
              <a:t>koncentrację uwagi</a:t>
            </a:r>
            <a:endParaRPr lang="pl-PL" dirty="0"/>
          </a:p>
          <a:p>
            <a:pPr marL="285750" indent="-285750">
              <a:buFont typeface="Arial"/>
              <a:buChar char="•"/>
              <a:defRPr/>
            </a:pPr>
            <a:r>
              <a:rPr lang="pl-PL" sz="2300" dirty="0">
                <a:ea typeface="+mn-lt"/>
                <a:cs typeface="+mn-lt"/>
              </a:rPr>
              <a:t>umiejętności językowe i poznawcze</a:t>
            </a:r>
            <a:endParaRPr lang="pl-PL" dirty="0"/>
          </a:p>
          <a:p>
            <a:pPr marL="285750" indent="-285750">
              <a:buFont typeface="Arial"/>
              <a:buChar char="•"/>
              <a:defRPr/>
            </a:pPr>
            <a:r>
              <a:rPr lang="pl-PL" sz="2300" dirty="0">
                <a:ea typeface="+mn-lt"/>
                <a:cs typeface="+mn-lt"/>
              </a:rPr>
              <a:t>umiejętności społeczno-emocjonalne</a:t>
            </a:r>
            <a:endParaRPr lang="pl-PL" dirty="0"/>
          </a:p>
          <a:p>
            <a:pPr marL="285750" indent="-285750">
              <a:buFont typeface="Arial"/>
              <a:buChar char="•"/>
              <a:defRPr/>
            </a:pPr>
            <a:r>
              <a:rPr lang="pl-PL" sz="2300" dirty="0">
                <a:ea typeface="+mn-lt"/>
                <a:cs typeface="+mn-lt"/>
              </a:rPr>
              <a:t>motorykę małą i dużą.</a:t>
            </a:r>
            <a:endParaRPr lang="pl-PL" dirty="0"/>
          </a:p>
          <a:p>
            <a:pPr>
              <a:defRPr/>
            </a:pPr>
            <a:r>
              <a:rPr lang="pl-PL" sz="2300" dirty="0">
                <a:ea typeface="+mn-lt"/>
                <a:cs typeface="+mn-lt"/>
              </a:rPr>
              <a:t>Pod każdym opisem przebiegu zabawy znajdują się informacje o płynących z niej korzyściach.</a:t>
            </a:r>
          </a:p>
          <a:p>
            <a:pPr>
              <a:defRPr/>
            </a:pPr>
            <a:br>
              <a:rPr lang="en-US" dirty="0"/>
            </a:br>
            <a:endParaRPr lang="en-US" dirty="0"/>
          </a:p>
          <a:p>
            <a:pPr eaLnBrk="1" hangingPunct="1">
              <a:lnSpc>
                <a:spcPct val="80000"/>
              </a:lnSpc>
              <a:buFont typeface="Arial" charset="0"/>
              <a:buNone/>
              <a:defRPr/>
            </a:pPr>
            <a:endParaRPr lang="pl-PL" sz="4400" dirty="0">
              <a:latin typeface="+mj-lt"/>
            </a:endParaRPr>
          </a:p>
          <a:p>
            <a:pPr eaLnBrk="1" hangingPunct="1">
              <a:lnSpc>
                <a:spcPct val="80000"/>
              </a:lnSpc>
              <a:buFont typeface="Arial" charset="0"/>
              <a:buNone/>
              <a:defRPr/>
            </a:pPr>
            <a:endParaRPr lang="pl-PL" sz="4400" dirty="0">
              <a:latin typeface="+mj-lt"/>
            </a:endParaRPr>
          </a:p>
          <a:p>
            <a:pPr eaLnBrk="1" hangingPunct="1">
              <a:lnSpc>
                <a:spcPct val="80000"/>
              </a:lnSpc>
              <a:buFont typeface="Arial" charset="0"/>
              <a:buNone/>
              <a:defRPr/>
            </a:pPr>
            <a:endParaRPr lang="pl-PL" sz="4400" dirty="0">
              <a:latin typeface="+mj-lt"/>
            </a:endParaRPr>
          </a:p>
          <a:p>
            <a:pPr eaLnBrk="1" hangingPunct="1">
              <a:lnSpc>
                <a:spcPct val="80000"/>
              </a:lnSpc>
              <a:buFont typeface="Arial" charset="0"/>
              <a:buNone/>
              <a:defRPr/>
            </a:pPr>
            <a:endParaRPr lang="pl-PL" sz="4400" dirty="0">
              <a:latin typeface="+mj-lt"/>
            </a:endParaRPr>
          </a:p>
          <a:p>
            <a:pPr eaLnBrk="1" hangingPunct="1">
              <a:lnSpc>
                <a:spcPct val="80000"/>
              </a:lnSpc>
              <a:buFont typeface="Arial" charset="0"/>
              <a:buNone/>
              <a:defRPr/>
            </a:pPr>
            <a:endParaRPr lang="pl-PL" sz="4400" dirty="0">
              <a:latin typeface="+mj-lt"/>
            </a:endParaRPr>
          </a:p>
          <a:p>
            <a:pPr eaLnBrk="1" hangingPunct="1">
              <a:lnSpc>
                <a:spcPct val="80000"/>
              </a:lnSpc>
              <a:defRPr/>
            </a:pPr>
            <a:r>
              <a:rPr lang="pl-PL" sz="2300" dirty="0">
                <a:latin typeface="+mj-lt"/>
                <a:cs typeface="Times New Roman"/>
              </a:rPr>
              <a:t>Źródło: </a:t>
            </a:r>
            <a:r>
              <a:rPr lang="pl-PL" sz="2300" dirty="0">
                <a:ea typeface="+mn-lt"/>
                <a:cs typeface="+mn-lt"/>
                <a:hlinkClick r:id="rId2"/>
              </a:rPr>
              <a:t>https://harmonia.edu.pl/</a:t>
            </a:r>
            <a:r>
              <a:rPr lang="pl-PL" sz="2300" dirty="0">
                <a:latin typeface="Calibri"/>
                <a:cs typeface="Calibri"/>
              </a:rPr>
              <a:t> </a:t>
            </a:r>
            <a:r>
              <a:rPr lang="pl-PL" altLang="pl-PL" sz="2300" dirty="0">
                <a:latin typeface="Times New Roman"/>
                <a:cs typeface="Times New Roman"/>
              </a:rPr>
              <a:t> </a:t>
            </a:r>
            <a:endParaRPr lang="pl-PL" sz="2300" dirty="0">
              <a:latin typeface="+mj-lt"/>
              <a:cs typeface="Times New Roman" pitchFamily="18" charset="0"/>
            </a:endParaRPr>
          </a:p>
        </p:txBody>
      </p:sp>
      <p:pic>
        <p:nvPicPr>
          <p:cNvPr id="2" name="Obraz 1" descr="Obraz zawierający tekst, dziecko, Ludzka twarz, małe dziecko&#10;&#10;Opis wygenerowany automatycznie">
            <a:extLst>
              <a:ext uri="{FF2B5EF4-FFF2-40B4-BE49-F238E27FC236}">
                <a16:creationId xmlns:a16="http://schemas.microsoft.com/office/drawing/2014/main" id="{1363F13A-4C32-B596-8A04-21090053EFA5}"/>
              </a:ext>
            </a:extLst>
          </p:cNvPr>
          <p:cNvPicPr>
            <a:picLocks noChangeAspect="1"/>
          </p:cNvPicPr>
          <p:nvPr/>
        </p:nvPicPr>
        <p:blipFill>
          <a:blip r:embed="rId3"/>
          <a:stretch>
            <a:fillRect/>
          </a:stretch>
        </p:blipFill>
        <p:spPr>
          <a:xfrm>
            <a:off x="5214051" y="852509"/>
            <a:ext cx="3307863" cy="46838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tekstu 5">
            <a:extLst>
              <a:ext uri="{FF2B5EF4-FFF2-40B4-BE49-F238E27FC236}">
                <a16:creationId xmlns:a16="http://schemas.microsoft.com/office/drawing/2014/main" id="{AE377D0B-8541-D6A4-F2E0-1C4EF0056B59}"/>
              </a:ext>
            </a:extLst>
          </p:cNvPr>
          <p:cNvSpPr>
            <a:spLocks noGrp="1"/>
          </p:cNvSpPr>
          <p:nvPr>
            <p:ph type="body" sz="half" idx="2"/>
          </p:nvPr>
        </p:nvSpPr>
        <p:spPr>
          <a:xfrm>
            <a:off x="285750" y="214313"/>
            <a:ext cx="4143375" cy="6357937"/>
          </a:xfrm>
        </p:spPr>
        <p:txBody>
          <a:bodyPr/>
          <a:lstStyle/>
          <a:p>
            <a:pPr>
              <a:defRPr/>
            </a:pPr>
            <a:r>
              <a:rPr lang="pl-PL" sz="2800" b="1" dirty="0">
                <a:solidFill>
                  <a:schemeClr val="tx2"/>
                </a:solidFill>
                <a:ea typeface="+mn-lt"/>
                <a:cs typeface="+mn-lt"/>
              </a:rPr>
              <a:t>Puszka</a:t>
            </a:r>
            <a:endParaRPr lang="pl-PL" sz="2800" b="1">
              <a:solidFill>
                <a:schemeClr val="tx2"/>
              </a:solidFill>
              <a:cs typeface="Calibri"/>
            </a:endParaRPr>
          </a:p>
          <a:p>
            <a:pPr>
              <a:defRPr/>
            </a:pPr>
            <a:r>
              <a:rPr lang="pl-PL" sz="1800" b="1" dirty="0">
                <a:solidFill>
                  <a:schemeClr val="tx2"/>
                </a:solidFill>
                <a:ea typeface="+mn-lt"/>
                <a:cs typeface="+mn-lt"/>
              </a:rPr>
              <a:t>Dobre rozmowy na ważne tematy</a:t>
            </a:r>
            <a:endParaRPr lang="pl-PL" sz="1800" b="1" dirty="0">
              <a:solidFill>
                <a:schemeClr val="tx2"/>
              </a:solidFill>
            </a:endParaRPr>
          </a:p>
          <a:p>
            <a:pPr>
              <a:defRPr/>
            </a:pPr>
            <a:r>
              <a:rPr lang="pl-PL" dirty="0">
                <a:solidFill>
                  <a:schemeClr val="tx2"/>
                </a:solidFill>
                <a:ea typeface="+mn-lt"/>
                <a:cs typeface="+mn-lt"/>
              </a:rPr>
              <a:t>Wegner-Jezierska Magdalena</a:t>
            </a:r>
            <a:endParaRPr lang="pl-PL" dirty="0">
              <a:solidFill>
                <a:schemeClr val="tx2"/>
              </a:solidFill>
              <a:cs typeface="Calibri"/>
            </a:endParaRPr>
          </a:p>
          <a:p>
            <a:pPr>
              <a:defRPr/>
            </a:pPr>
            <a:endParaRPr lang="pl-PL" sz="2400" dirty="0"/>
          </a:p>
          <a:p>
            <a:pPr>
              <a:defRPr/>
            </a:pPr>
            <a:r>
              <a:rPr lang="pl-PL" sz="1100" dirty="0">
                <a:ea typeface="+mn-lt"/>
                <a:cs typeface="+mn-lt"/>
              </a:rPr>
              <a:t>Prezentujemy atrakcyjną i prostą w formie pomoc, która doskonale sprawdzi się podczas </a:t>
            </a:r>
            <a:r>
              <a:rPr lang="pl-PL" sz="1100" b="1" dirty="0">
                <a:ea typeface="+mn-lt"/>
                <a:cs typeface="+mn-lt"/>
              </a:rPr>
              <a:t>zajęć treningu umiejętności społecznych, lekcji wychowawczych, socjoterapii, terapii indywidualnej czy rodzinnych dyskusji w domu</a:t>
            </a:r>
            <a:r>
              <a:rPr lang="pl-PL" sz="1100" dirty="0">
                <a:ea typeface="+mn-lt"/>
                <a:cs typeface="+mn-lt"/>
              </a:rPr>
              <a:t>. Publikacja – oparta na formule pracy znanej jako „puszka Pandory” – powstała </a:t>
            </a:r>
            <a:r>
              <a:rPr lang="pl-PL" sz="1100" b="1" dirty="0">
                <a:ea typeface="+mn-lt"/>
                <a:cs typeface="+mn-lt"/>
              </a:rPr>
              <a:t>z myślą o młodych ludziach w wieku 12–20 lat</a:t>
            </a:r>
            <a:r>
              <a:rPr lang="pl-PL" sz="1100" dirty="0">
                <a:ea typeface="+mn-lt"/>
                <a:cs typeface="+mn-lt"/>
              </a:rPr>
              <a:t>.</a:t>
            </a:r>
            <a:endParaRPr lang="pl-PL" dirty="0"/>
          </a:p>
          <a:p>
            <a:pPr>
              <a:defRPr/>
            </a:pPr>
            <a:r>
              <a:rPr lang="pl-PL" sz="1100" dirty="0">
                <a:ea typeface="+mn-lt"/>
                <a:cs typeface="+mn-lt"/>
              </a:rPr>
              <a:t>W skład zestawu wchodzą:</a:t>
            </a:r>
            <a:endParaRPr lang="pl-PL" dirty="0"/>
          </a:p>
          <a:p>
            <a:pPr marL="285750" indent="-285750">
              <a:buFont typeface="Arial"/>
              <a:buChar char="•"/>
              <a:defRPr/>
            </a:pPr>
            <a:r>
              <a:rPr lang="pl-PL" sz="1100" dirty="0">
                <a:ea typeface="+mn-lt"/>
                <a:cs typeface="+mn-lt"/>
              </a:rPr>
              <a:t>zeszyt z instrukcją, wskazówkami dla moderatora grupy oraz komentarzem do każdego z omawianych zagadnień</a:t>
            </a:r>
            <a:endParaRPr lang="pl-PL" dirty="0"/>
          </a:p>
          <a:p>
            <a:pPr marL="285750" indent="-285750">
              <a:buFont typeface="Arial"/>
              <a:buChar char="•"/>
              <a:defRPr/>
            </a:pPr>
            <a:r>
              <a:rPr lang="pl-PL" sz="1100" dirty="0">
                <a:ea typeface="+mn-lt"/>
                <a:cs typeface="+mn-lt"/>
              </a:rPr>
              <a:t>360 pytań dotyczących 12 ważnych tematów, takich jak m.in.: emocje, rodzina, zdrowie, cele, odmienność, nękanie, śmierć</a:t>
            </a:r>
            <a:endParaRPr lang="pl-PL" dirty="0"/>
          </a:p>
          <a:p>
            <a:pPr marL="285750" indent="-285750">
              <a:buFont typeface="Arial"/>
              <a:buChar char="•"/>
              <a:defRPr/>
            </a:pPr>
            <a:r>
              <a:rPr lang="pl-PL" sz="1100" dirty="0">
                <a:ea typeface="+mn-lt"/>
                <a:cs typeface="+mn-lt"/>
              </a:rPr>
              <a:t>zestaw startowy z 30 zasadami dobrej dyskusji</a:t>
            </a:r>
            <a:endParaRPr lang="pl-PL" dirty="0"/>
          </a:p>
          <a:p>
            <a:pPr marL="285750" indent="-285750">
              <a:buFont typeface="Arial"/>
              <a:buChar char="•"/>
              <a:defRPr/>
            </a:pPr>
            <a:r>
              <a:rPr lang="pl-PL" sz="1100" dirty="0">
                <a:ea typeface="+mn-lt"/>
                <a:cs typeface="+mn-lt"/>
              </a:rPr>
              <a:t>puszka do samodzielnego złożenia, z której uczestnicy zajęć losują pytania.</a:t>
            </a:r>
            <a:endParaRPr lang="pl-PL" dirty="0"/>
          </a:p>
          <a:p>
            <a:pPr>
              <a:defRPr/>
            </a:pPr>
            <a:r>
              <a:rPr lang="pl-PL" sz="1100" dirty="0">
                <a:ea typeface="+mn-lt"/>
                <a:cs typeface="+mn-lt"/>
              </a:rPr>
              <a:t>Na czym polega praca z „Puszką”? Członkowie grupy kolejno losują pytania, odczytują je na głos, a następnie odpowiadają na nie. Moderator podtrzymuje dyskusję, dopytując, podając w wątpliwość, zwracając się do pozostałych członków grupy po odpowiedzi.</a:t>
            </a:r>
            <a:endParaRPr lang="pl-PL" dirty="0"/>
          </a:p>
          <a:p>
            <a:pPr>
              <a:defRPr/>
            </a:pPr>
            <a:r>
              <a:rPr lang="pl-PL" sz="1100" dirty="0">
                <a:ea typeface="+mn-lt"/>
                <a:cs typeface="+mn-lt"/>
              </a:rPr>
              <a:t>Zajęcia z wykorzystaniem „Puszki” to nie tylko </a:t>
            </a:r>
            <a:r>
              <a:rPr lang="pl-PL" sz="1100" b="1" dirty="0">
                <a:ea typeface="+mn-lt"/>
                <a:cs typeface="+mn-lt"/>
              </a:rPr>
              <a:t>nauka dyskusji </a:t>
            </a:r>
            <a:r>
              <a:rPr lang="pl-PL" sz="1100" dirty="0">
                <a:ea typeface="+mn-lt"/>
                <a:cs typeface="+mn-lt"/>
              </a:rPr>
              <a:t>czy </a:t>
            </a:r>
            <a:r>
              <a:rPr lang="pl-PL" sz="1100" b="1" dirty="0">
                <a:ea typeface="+mn-lt"/>
                <a:cs typeface="+mn-lt"/>
              </a:rPr>
              <a:t>trening wypowiadania się na forum grupy</a:t>
            </a:r>
            <a:r>
              <a:rPr lang="pl-PL" sz="1100" dirty="0">
                <a:ea typeface="+mn-lt"/>
                <a:cs typeface="+mn-lt"/>
              </a:rPr>
              <a:t>, ale także </a:t>
            </a:r>
            <a:r>
              <a:rPr lang="pl-PL" sz="1100" b="1" dirty="0">
                <a:ea typeface="+mn-lt"/>
                <a:cs typeface="+mn-lt"/>
              </a:rPr>
              <a:t>sposób na zintegrowanie uczniów, nauka mentalizacji oraz tolerancji i szacunku wobec innych punktów widzenia</a:t>
            </a:r>
            <a:r>
              <a:rPr lang="pl-PL" sz="1100" dirty="0">
                <a:ea typeface="+mn-lt"/>
                <a:cs typeface="+mn-lt"/>
              </a:rPr>
              <a:t>.</a:t>
            </a:r>
            <a:endParaRPr lang="pl-PL" dirty="0"/>
          </a:p>
          <a:p>
            <a:pPr>
              <a:defRPr/>
            </a:pPr>
            <a:endParaRPr lang="pl-PL" dirty="0">
              <a:cs typeface="Calibri"/>
            </a:endParaRPr>
          </a:p>
          <a:p>
            <a:pPr eaLnBrk="1" hangingPunct="1">
              <a:lnSpc>
                <a:spcPct val="80000"/>
              </a:lnSpc>
              <a:buFont typeface="Arial" charset="0"/>
              <a:buNone/>
              <a:defRPr/>
            </a:pPr>
            <a:endParaRPr lang="pl-PL" altLang="pl-PL" sz="2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buFont typeface="Arial" charset="0"/>
              <a:buNone/>
              <a:defRPr/>
            </a:pPr>
            <a:endParaRPr lang="pl-PL" altLang="pl-PL" sz="100" dirty="0"/>
          </a:p>
          <a:p>
            <a:pPr eaLnBrk="1" hangingPunct="1">
              <a:lnSpc>
                <a:spcPct val="80000"/>
              </a:lnSpc>
              <a:defRPr/>
            </a:pPr>
            <a:r>
              <a:rPr lang="pl-PL" altLang="pl-PL" sz="1050" dirty="0">
                <a:latin typeface="Times New Roman"/>
                <a:cs typeface="Times New Roman"/>
              </a:rPr>
              <a:t>Źródło:   </a:t>
            </a:r>
            <a:r>
              <a:rPr lang="pl-PL" sz="1050" dirty="0">
                <a:ea typeface="+mn-lt"/>
                <a:cs typeface="+mn-lt"/>
                <a:hlinkClick r:id="rId2"/>
              </a:rPr>
              <a:t>https://harmonia.edu.pl/</a:t>
            </a:r>
            <a:r>
              <a:rPr lang="pl-PL" sz="1050" dirty="0">
                <a:ea typeface="+mn-lt"/>
                <a:cs typeface="+mn-lt"/>
              </a:rPr>
              <a:t> </a:t>
            </a:r>
          </a:p>
        </p:txBody>
      </p:sp>
      <p:pic>
        <p:nvPicPr>
          <p:cNvPr id="2" name="Obraz 1" descr="Obraz zawierający tekst, zrzut ekranu, kreskówka, projekt graficzny&#10;&#10;Opis wygenerowany automatycznie">
            <a:extLst>
              <a:ext uri="{FF2B5EF4-FFF2-40B4-BE49-F238E27FC236}">
                <a16:creationId xmlns:a16="http://schemas.microsoft.com/office/drawing/2014/main" id="{BD2EDDCC-BEBE-F663-92E8-31F597F85D03}"/>
              </a:ext>
            </a:extLst>
          </p:cNvPr>
          <p:cNvPicPr>
            <a:picLocks noChangeAspect="1"/>
          </p:cNvPicPr>
          <p:nvPr/>
        </p:nvPicPr>
        <p:blipFill>
          <a:blip r:embed="rId3"/>
          <a:stretch>
            <a:fillRect/>
          </a:stretch>
        </p:blipFill>
        <p:spPr>
          <a:xfrm>
            <a:off x="5186924" y="694814"/>
            <a:ext cx="3322186" cy="46597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a:extLst>
              <a:ext uri="{FF2B5EF4-FFF2-40B4-BE49-F238E27FC236}">
                <a16:creationId xmlns:a16="http://schemas.microsoft.com/office/drawing/2014/main" id="{B96328AB-1C81-23F8-48C6-95066EED0E0B}"/>
              </a:ext>
            </a:extLst>
          </p:cNvPr>
          <p:cNvSpPr>
            <a:spLocks noGrp="1"/>
          </p:cNvSpPr>
          <p:nvPr>
            <p:ph type="ctrTitle"/>
          </p:nvPr>
        </p:nvSpPr>
        <p:spPr>
          <a:xfrm>
            <a:off x="357188" y="428625"/>
            <a:ext cx="8215312" cy="3071813"/>
          </a:xfrm>
        </p:spPr>
        <p:txBody>
          <a:bodyPr/>
          <a:lstStyle/>
          <a:p>
            <a:pPr eaLnBrk="1" hangingPunct="1"/>
            <a:r>
              <a:rPr lang="pl-PL" altLang="pl-PL" i="1">
                <a:solidFill>
                  <a:schemeClr val="tx2"/>
                </a:solidFill>
              </a:rPr>
              <a:t>Literatura  dziecięca i młodzieżowa  </a:t>
            </a:r>
            <a:br>
              <a:rPr lang="pl-PL" altLang="pl-PL" i="1">
                <a:solidFill>
                  <a:srgbClr val="C00000"/>
                </a:solidFill>
              </a:rPr>
            </a:br>
            <a:br>
              <a:rPr lang="pl-PL" altLang="pl-PL" i="1">
                <a:solidFill>
                  <a:srgbClr val="C00000"/>
                </a:solidFill>
              </a:rPr>
            </a:br>
            <a:r>
              <a:rPr lang="pl-PL" altLang="pl-PL" i="1">
                <a:solidFill>
                  <a:srgbClr val="C00000"/>
                </a:solidFill>
              </a:rPr>
              <a:t>            </a:t>
            </a:r>
            <a:br>
              <a:rPr lang="pl-PL" altLang="pl-PL" i="1">
                <a:solidFill>
                  <a:srgbClr val="C00000"/>
                </a:solidFill>
              </a:rPr>
            </a:br>
            <a:endParaRPr lang="pl-PL" altLang="pl-PL" sz="3000" i="1">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tekstu 5">
            <a:extLst>
              <a:ext uri="{FF2B5EF4-FFF2-40B4-BE49-F238E27FC236}">
                <a16:creationId xmlns:a16="http://schemas.microsoft.com/office/drawing/2014/main" id="{BE8AF9D7-CF11-F7D5-FDEB-E63E5A038128}"/>
              </a:ext>
            </a:extLst>
          </p:cNvPr>
          <p:cNvSpPr>
            <a:spLocks noGrp="1"/>
          </p:cNvSpPr>
          <p:nvPr>
            <p:ph type="body" sz="half" idx="2"/>
          </p:nvPr>
        </p:nvSpPr>
        <p:spPr>
          <a:xfrm>
            <a:off x="357188" y="285750"/>
            <a:ext cx="4500562" cy="6240463"/>
          </a:xfrm>
        </p:spPr>
        <p:txBody>
          <a:bodyPr/>
          <a:lstStyle/>
          <a:p>
            <a:r>
              <a:rPr lang="pl-PL" sz="2000" b="1" dirty="0">
                <a:solidFill>
                  <a:schemeClr val="tx2"/>
                </a:solidFill>
                <a:ea typeface="+mn-lt"/>
                <a:cs typeface="+mn-lt"/>
              </a:rPr>
              <a:t>Harry Potter. Magiczny almanach</a:t>
            </a:r>
            <a:endParaRPr lang="pl-PL" sz="2000" b="1">
              <a:solidFill>
                <a:schemeClr val="tx2"/>
              </a:solidFill>
              <a:cs typeface="Calibri"/>
            </a:endParaRPr>
          </a:p>
          <a:p>
            <a:r>
              <a:rPr lang="pl-PL" sz="2000" err="1">
                <a:solidFill>
                  <a:schemeClr val="tx2"/>
                </a:solidFill>
                <a:ea typeface="+mn-lt"/>
                <a:cs typeface="+mn-lt"/>
              </a:rPr>
              <a:t>Rowling</a:t>
            </a:r>
            <a:r>
              <a:rPr lang="pl-PL" sz="2000" dirty="0">
                <a:solidFill>
                  <a:schemeClr val="tx2"/>
                </a:solidFill>
                <a:ea typeface="+mn-lt"/>
                <a:cs typeface="+mn-lt"/>
              </a:rPr>
              <a:t> J. K.</a:t>
            </a:r>
            <a:endParaRPr lang="pl-PL" sz="2000" dirty="0">
              <a:solidFill>
                <a:schemeClr val="tx2"/>
              </a:solidFill>
            </a:endParaRPr>
          </a:p>
          <a:p>
            <a:endParaRPr lang="pl-PL" altLang="en-US" sz="2400"/>
          </a:p>
          <a:p>
            <a:r>
              <a:rPr lang="pl-PL" sz="1200" dirty="0">
                <a:solidFill>
                  <a:srgbClr val="242424"/>
                </a:solidFill>
                <a:ea typeface="+mn-lt"/>
                <a:cs typeface="+mn-lt"/>
              </a:rPr>
              <a:t>Pierwszy oficjalny przewodnik po książkach z serii „Harry Potter”! Najlepsze kompendium pełne faktów, infografik i wszystkiego, co magiczne!</a:t>
            </a:r>
            <a:endParaRPr lang="pl-PL" dirty="0"/>
          </a:p>
          <a:p>
            <a:r>
              <a:rPr lang="pl-PL" sz="1200" dirty="0">
                <a:solidFill>
                  <a:srgbClr val="242424"/>
                </a:solidFill>
                <a:ea typeface="+mn-lt"/>
                <a:cs typeface="+mn-lt"/>
              </a:rPr>
              <a:t>Przepięknie ilustrowany album dla całej rodziny – zarówno dla młodych czytelników, którzy wyruszają w swoją pierwszą, oszałamiającą podróż do </a:t>
            </a:r>
            <a:r>
              <a:rPr lang="pl-PL" sz="1200" dirty="0" err="1">
                <a:solidFill>
                  <a:srgbClr val="242424"/>
                </a:solidFill>
                <a:ea typeface="+mn-lt"/>
                <a:cs typeface="+mn-lt"/>
              </a:rPr>
              <a:t>Hogwartu</a:t>
            </a:r>
            <a:r>
              <a:rPr lang="pl-PL" sz="1200" dirty="0">
                <a:solidFill>
                  <a:srgbClr val="242424"/>
                </a:solidFill>
                <a:ea typeface="+mn-lt"/>
                <a:cs typeface="+mn-lt"/>
              </a:rPr>
              <a:t>, jak i dla ekspertów, którzy docenią rozmach i głębię informacji mniej oczywistych czy zapomnianych. Piękne wydanie w wielkim formacie i twardej oprawie, z rozkładanymi ilustracjami i wstążką do zaznaczania, zostało dodatkowo ozdobione złoconą folią. Magiczny almanach jest wartościowym prezentem, który posłuży wiele lat.</a:t>
            </a:r>
            <a:endParaRPr lang="pl-PL" dirty="0"/>
          </a:p>
          <a:p>
            <a:r>
              <a:rPr lang="pl-PL" sz="1200" dirty="0">
                <a:solidFill>
                  <a:srgbClr val="242424"/>
                </a:solidFill>
                <a:ea typeface="+mn-lt"/>
                <a:cs typeface="+mn-lt"/>
              </a:rPr>
              <a:t>Wiedza pochodząca z książek J.K. </a:t>
            </a:r>
            <a:r>
              <a:rPr lang="pl-PL" sz="1200" dirty="0" err="1">
                <a:solidFill>
                  <a:srgbClr val="242424"/>
                </a:solidFill>
                <a:ea typeface="+mn-lt"/>
                <a:cs typeface="+mn-lt"/>
              </a:rPr>
              <a:t>Rowling</a:t>
            </a:r>
            <a:r>
              <a:rPr lang="pl-PL" sz="1200" dirty="0">
                <a:solidFill>
                  <a:srgbClr val="242424"/>
                </a:solidFill>
                <a:ea typeface="+mn-lt"/>
                <a:cs typeface="+mn-lt"/>
              </a:rPr>
              <a:t> zaprezentowana została tu w formie map, wykresów i przekrojowych grafik ukazujących całą gamę magicznych osobliwości – od zaczarowanych obiektów, magicznego jedzenia, po fantastyczne rośliny i stworzenia. Podzielony na siedem rozdziałów Almanach to </a:t>
            </a:r>
            <a:r>
              <a:rPr lang="pl-PL" sz="1200" dirty="0" err="1">
                <a:solidFill>
                  <a:srgbClr val="242424"/>
                </a:solidFill>
                <a:ea typeface="+mn-lt"/>
                <a:cs typeface="+mn-lt"/>
              </a:rPr>
              <a:t>must-have</a:t>
            </a:r>
            <a:r>
              <a:rPr lang="pl-PL" sz="1200" dirty="0">
                <a:solidFill>
                  <a:srgbClr val="242424"/>
                </a:solidFill>
                <a:ea typeface="+mn-lt"/>
                <a:cs typeface="+mn-lt"/>
              </a:rPr>
              <a:t> dla każdego czytelnika. Pozwoli mu zgłębić informacje o ukochanych bohaterach, przeżyć na nowo ulubione sceny, zdobyć wiedzę o zaklęciach, poszukać ukrytych sekretów i oddać się fantazji, zwiedzając Szkołę Magii i Czarodziejstwa. Czytelnik znajdzie tu wszystko: od Tiary Przydziału po inkantacje zaklęć.</a:t>
            </a:r>
          </a:p>
          <a:p>
            <a:endParaRPr lang="pl-PL" altLang="pl-PL" sz="1800">
              <a:cs typeface="Calibri"/>
            </a:endParaRPr>
          </a:p>
          <a:p>
            <a:endParaRPr lang="pl-PL" altLang="pl-PL" sz="700">
              <a:cs typeface="Calibri"/>
            </a:endParaRPr>
          </a:p>
          <a:p>
            <a:pPr eaLnBrk="1" hangingPunct="1">
              <a:lnSpc>
                <a:spcPct val="80000"/>
              </a:lnSpc>
            </a:pPr>
            <a:endParaRPr lang="pl-PL" altLang="pl-PL" sz="900">
              <a:cs typeface="Calibri"/>
            </a:endParaRPr>
          </a:p>
          <a:p>
            <a:br>
              <a:rPr lang="pl-PL" sz="1000" dirty="0">
                <a:latin typeface="Arial"/>
                <a:cs typeface="Arial"/>
              </a:rPr>
            </a:br>
            <a:r>
              <a:rPr lang="pl-PL" sz="1100" dirty="0">
                <a:latin typeface="Times New Roman"/>
                <a:cs typeface="Times New Roman"/>
              </a:rPr>
              <a:t>Źródło: </a:t>
            </a:r>
            <a:r>
              <a:rPr lang="pl-PL" sz="1100" dirty="0">
                <a:latin typeface="Times New Roman"/>
                <a:cs typeface="Times New Roman"/>
                <a:hlinkClick r:id="rId2"/>
              </a:rPr>
              <a:t>https://www.empik.com/</a:t>
            </a:r>
            <a:r>
              <a:rPr lang="pl-PL" sz="1100" dirty="0">
                <a:latin typeface="Times New Roman"/>
                <a:cs typeface="Times New Roman"/>
              </a:rPr>
              <a:t> </a:t>
            </a:r>
          </a:p>
          <a:p>
            <a:pPr>
              <a:lnSpc>
                <a:spcPct val="80000"/>
              </a:lnSpc>
            </a:pPr>
            <a:endParaRPr lang="pl-PL" altLang="pl-PL" sz="1100" dirty="0">
              <a:latin typeface="Times New Roman" panose="02020603050405020304" pitchFamily="18" charset="0"/>
              <a:cs typeface="Times New Roman" panose="02020603050405020304" pitchFamily="18" charset="0"/>
            </a:endParaRPr>
          </a:p>
        </p:txBody>
      </p:sp>
      <p:pic>
        <p:nvPicPr>
          <p:cNvPr id="2" name="Obraz 1" descr="Obraz zawierający tekst, plakat, kreskówka, fikcja&#10;&#10;Opis wygenerowany automatycznie">
            <a:extLst>
              <a:ext uri="{FF2B5EF4-FFF2-40B4-BE49-F238E27FC236}">
                <a16:creationId xmlns:a16="http://schemas.microsoft.com/office/drawing/2014/main" id="{028BF573-C475-B289-2F3A-2BEB36EEC08D}"/>
              </a:ext>
            </a:extLst>
          </p:cNvPr>
          <p:cNvPicPr>
            <a:picLocks noChangeAspect="1"/>
          </p:cNvPicPr>
          <p:nvPr/>
        </p:nvPicPr>
        <p:blipFill>
          <a:blip r:embed="rId3"/>
          <a:stretch>
            <a:fillRect/>
          </a:stretch>
        </p:blipFill>
        <p:spPr>
          <a:xfrm>
            <a:off x="4857500" y="1182174"/>
            <a:ext cx="3852259" cy="45748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tekstu 5">
            <a:extLst>
              <a:ext uri="{FF2B5EF4-FFF2-40B4-BE49-F238E27FC236}">
                <a16:creationId xmlns:a16="http://schemas.microsoft.com/office/drawing/2014/main" id="{6A5B7126-F14F-9895-FA63-36FAD7BF1B89}"/>
              </a:ext>
            </a:extLst>
          </p:cNvPr>
          <p:cNvSpPr>
            <a:spLocks noGrp="1"/>
          </p:cNvSpPr>
          <p:nvPr>
            <p:ph type="body" sz="half" idx="2"/>
          </p:nvPr>
        </p:nvSpPr>
        <p:spPr>
          <a:xfrm>
            <a:off x="285750" y="142875"/>
            <a:ext cx="4933950" cy="6429375"/>
          </a:xfrm>
        </p:spPr>
        <p:txBody>
          <a:bodyPr/>
          <a:lstStyle/>
          <a:p>
            <a:r>
              <a:rPr lang="pl-PL" sz="1800" b="1" dirty="0">
                <a:solidFill>
                  <a:schemeClr val="tx2"/>
                </a:solidFill>
                <a:ea typeface="+mn-lt"/>
                <a:cs typeface="+mn-lt"/>
              </a:rPr>
              <a:t>Nieoficjalna książka kucharska </a:t>
            </a:r>
            <a:r>
              <a:rPr lang="pl-PL" sz="1800" b="1" err="1">
                <a:solidFill>
                  <a:schemeClr val="tx2"/>
                </a:solidFill>
                <a:ea typeface="+mn-lt"/>
                <a:cs typeface="+mn-lt"/>
              </a:rPr>
              <a:t>Hogwartu</a:t>
            </a:r>
            <a:r>
              <a:rPr lang="pl-PL" sz="1800" b="1" dirty="0">
                <a:solidFill>
                  <a:schemeClr val="tx2"/>
                </a:solidFill>
                <a:ea typeface="+mn-lt"/>
                <a:cs typeface="+mn-lt"/>
              </a:rPr>
              <a:t> dla młodych czarownic i czarodziejów</a:t>
            </a:r>
            <a:endParaRPr lang="pl-PL">
              <a:solidFill>
                <a:schemeClr val="tx2"/>
              </a:solidFill>
              <a:cs typeface="Calibri"/>
            </a:endParaRPr>
          </a:p>
          <a:p>
            <a:r>
              <a:rPr lang="pl-PL" sz="2000" dirty="0">
                <a:solidFill>
                  <a:schemeClr val="tx2"/>
                </a:solidFill>
                <a:ea typeface="+mn-lt"/>
                <a:cs typeface="+mn-lt"/>
              </a:rPr>
              <a:t>Alana Al-</a:t>
            </a:r>
            <a:r>
              <a:rPr lang="pl-PL" sz="2000" err="1">
                <a:solidFill>
                  <a:schemeClr val="tx2"/>
                </a:solidFill>
                <a:ea typeface="+mn-lt"/>
                <a:cs typeface="+mn-lt"/>
              </a:rPr>
              <a:t>Hatlani</a:t>
            </a:r>
            <a:endParaRPr lang="pl-PL" sz="2000" err="1">
              <a:solidFill>
                <a:schemeClr val="tx2"/>
              </a:solidFill>
            </a:endParaRPr>
          </a:p>
          <a:p>
            <a:endParaRPr lang="pl-PL" altLang="en-US" sz="2800" b="1">
              <a:solidFill>
                <a:schemeClr val="tx2"/>
              </a:solidFill>
            </a:endParaRPr>
          </a:p>
          <a:p>
            <a:endParaRPr lang="pl-PL" altLang="en-US" sz="2800" b="1" dirty="0">
              <a:solidFill>
                <a:schemeClr val="tx2"/>
              </a:solidFill>
              <a:ea typeface="+mn-lt"/>
              <a:cs typeface="+mn-lt"/>
            </a:endParaRPr>
          </a:p>
          <a:p>
            <a:r>
              <a:rPr lang="pl-PL" sz="1200" dirty="0">
                <a:solidFill>
                  <a:srgbClr val="242424"/>
                </a:solidFill>
                <a:ea typeface="+mn-lt"/>
                <a:cs typeface="+mn-lt"/>
              </a:rPr>
              <a:t>"Nieoficjalna książka kucharska </a:t>
            </a:r>
            <a:r>
              <a:rPr lang="pl-PL" sz="1200" dirty="0" err="1">
                <a:solidFill>
                  <a:srgbClr val="242424"/>
                </a:solidFill>
                <a:ea typeface="+mn-lt"/>
                <a:cs typeface="+mn-lt"/>
              </a:rPr>
              <a:t>Hogwartu</a:t>
            </a:r>
            <a:r>
              <a:rPr lang="pl-PL" sz="1200" dirty="0">
                <a:solidFill>
                  <a:srgbClr val="242424"/>
                </a:solidFill>
                <a:ea typeface="+mn-lt"/>
                <a:cs typeface="+mn-lt"/>
              </a:rPr>
              <a:t>". 50 magicznie prostych i zaczarowanych receptur dla młodych czarownic i czarodziejów.</a:t>
            </a:r>
          </a:p>
          <a:p>
            <a:r>
              <a:rPr lang="pl-PL" sz="1200" dirty="0">
                <a:solidFill>
                  <a:srgbClr val="242424"/>
                </a:solidFill>
                <a:ea typeface="+mn-lt"/>
                <a:cs typeface="+mn-lt"/>
              </a:rPr>
              <a:t>Młody czarodzieju i młoda czarownico!</a:t>
            </a:r>
            <a:endParaRPr lang="pl-PL" dirty="0"/>
          </a:p>
          <a:p>
            <a:r>
              <a:rPr lang="pl-PL" sz="1200" dirty="0">
                <a:solidFill>
                  <a:srgbClr val="242424"/>
                </a:solidFill>
                <a:ea typeface="+mn-lt"/>
                <a:cs typeface="+mn-lt"/>
              </a:rPr>
              <a:t>Chcesz spróbować ulubionych przysmaków Harry’ego Pottera? Warzyć eliksiry? Piec czarodziejskie ciasteczka? Urządzić przyjęcie jak z </a:t>
            </a:r>
            <a:r>
              <a:rPr lang="pl-PL" sz="1200" dirty="0" err="1">
                <a:solidFill>
                  <a:srgbClr val="242424"/>
                </a:solidFill>
                <a:ea typeface="+mn-lt"/>
                <a:cs typeface="+mn-lt"/>
              </a:rPr>
              <a:t>Hogwartu</a:t>
            </a:r>
            <a:r>
              <a:rPr lang="pl-PL" sz="1200" dirty="0">
                <a:solidFill>
                  <a:srgbClr val="242424"/>
                </a:solidFill>
                <a:ea typeface="+mn-lt"/>
                <a:cs typeface="+mn-lt"/>
              </a:rPr>
              <a:t>?</a:t>
            </a:r>
            <a:endParaRPr lang="pl-PL" dirty="0"/>
          </a:p>
          <a:p>
            <a:r>
              <a:rPr lang="pl-PL" sz="1200" dirty="0">
                <a:solidFill>
                  <a:srgbClr val="242424"/>
                </a:solidFill>
                <a:ea typeface="+mn-lt"/>
                <a:cs typeface="+mn-lt"/>
              </a:rPr>
              <a:t>Poznaj 50 czarodziejskich przepisów na pyszne dania ze świata magii: musy-</a:t>
            </a:r>
            <a:r>
              <a:rPr lang="pl-PL" sz="1200" dirty="0" err="1">
                <a:solidFill>
                  <a:srgbClr val="242424"/>
                </a:solidFill>
                <a:ea typeface="+mn-lt"/>
                <a:cs typeface="+mn-lt"/>
              </a:rPr>
              <a:t>świstusy</a:t>
            </a:r>
            <a:r>
              <a:rPr lang="pl-PL" sz="1200" dirty="0">
                <a:solidFill>
                  <a:srgbClr val="242424"/>
                </a:solidFill>
                <a:ea typeface="+mn-lt"/>
                <a:cs typeface="+mn-lt"/>
              </a:rPr>
              <a:t>, paszteciki dyniowe, ciasteczka kociołkowe, pizzę </a:t>
            </a:r>
            <a:r>
              <a:rPr lang="pl-PL" sz="1200" dirty="0" err="1">
                <a:solidFill>
                  <a:srgbClr val="242424"/>
                </a:solidFill>
                <a:ea typeface="+mn-lt"/>
                <a:cs typeface="+mn-lt"/>
              </a:rPr>
              <a:t>mugolską</a:t>
            </a:r>
            <a:r>
              <a:rPr lang="pl-PL" sz="1200" dirty="0">
                <a:solidFill>
                  <a:srgbClr val="242424"/>
                </a:solidFill>
                <a:ea typeface="+mn-lt"/>
                <a:cs typeface="+mn-lt"/>
              </a:rPr>
              <a:t>, czekoladowe żaby czy kanapki z Wielkiej Sali.</a:t>
            </a:r>
            <a:endParaRPr lang="pl-PL" dirty="0"/>
          </a:p>
          <a:p>
            <a:r>
              <a:rPr lang="pl-PL" sz="1200" dirty="0">
                <a:solidFill>
                  <a:srgbClr val="242424"/>
                </a:solidFill>
                <a:ea typeface="+mn-lt"/>
                <a:cs typeface="+mn-lt"/>
              </a:rPr>
              <a:t>Czarodziejskie potrawy może przyrządzić każdy! Łatwe instrukcje krok po kroku i kolorowe zdjęcia sprawią, że może nawet nie będziesz potrzebować pomocy różdżki ani </a:t>
            </a:r>
            <a:r>
              <a:rPr lang="pl-PL" sz="1200" dirty="0" err="1">
                <a:solidFill>
                  <a:srgbClr val="242424"/>
                </a:solidFill>
                <a:ea typeface="+mn-lt"/>
                <a:cs typeface="+mn-lt"/>
              </a:rPr>
              <a:t>mugoli</a:t>
            </a:r>
            <a:r>
              <a:rPr lang="pl-PL" sz="1200" dirty="0">
                <a:solidFill>
                  <a:srgbClr val="242424"/>
                </a:solidFill>
                <a:ea typeface="+mn-lt"/>
                <a:cs typeface="+mn-lt"/>
              </a:rPr>
              <a:t>… to znaczy rodziców!</a:t>
            </a:r>
            <a:endParaRPr lang="pl-PL" dirty="0"/>
          </a:p>
          <a:p>
            <a:endParaRPr lang="pl-PL" altLang="en-US" dirty="0">
              <a:cs typeface="Calibri"/>
            </a:endParaRPr>
          </a:p>
          <a:p>
            <a:endParaRPr lang="pl-PL" altLang="pl-PL" sz="1000">
              <a:latin typeface="Arial" panose="020B0604020202020204" pitchFamily="34" charset="0"/>
            </a:endParaRPr>
          </a:p>
          <a:p>
            <a:endParaRPr lang="pl-PL" altLang="pl-PL" sz="1000">
              <a:latin typeface="Arial" panose="020B0604020202020204" pitchFamily="34" charset="0"/>
            </a:endParaRPr>
          </a:p>
          <a:p>
            <a:endParaRPr lang="pl-PL" altLang="pl-PL" sz="1000">
              <a:latin typeface="Arial" panose="020B0604020202020204" pitchFamily="34" charset="0"/>
            </a:endParaRPr>
          </a:p>
          <a:p>
            <a:endParaRPr lang="pl-PL" altLang="pl-PL" sz="1000">
              <a:latin typeface="Arial" panose="020B0604020202020204" pitchFamily="34" charset="0"/>
            </a:endParaRPr>
          </a:p>
          <a:p>
            <a:endParaRPr lang="pl-PL" altLang="pl-PL" sz="1000">
              <a:latin typeface="Arial" panose="020B0604020202020204" pitchFamily="34" charset="0"/>
            </a:endParaRPr>
          </a:p>
          <a:p>
            <a:br>
              <a:rPr lang="pl-PL" altLang="pl-PL" sz="1000" dirty="0">
                <a:latin typeface="Arial" panose="020B0604020202020204" pitchFamily="34" charset="0"/>
              </a:rPr>
            </a:br>
            <a:r>
              <a:rPr lang="pl-PL" altLang="pl-PL" sz="1100" dirty="0">
                <a:latin typeface="Times New Roman"/>
                <a:cs typeface="Times New Roman"/>
              </a:rPr>
              <a:t>Źródło: </a:t>
            </a:r>
            <a:r>
              <a:rPr lang="pl-PL" altLang="pl-PL" sz="1100" dirty="0">
                <a:latin typeface="Times New Roman"/>
                <a:cs typeface="Times New Roman"/>
                <a:hlinkClick r:id="rId2"/>
              </a:rPr>
              <a:t>https://www.empik.com/</a:t>
            </a:r>
            <a:r>
              <a:rPr lang="pl-PL" altLang="pl-PL" sz="1100" dirty="0">
                <a:latin typeface="Times New Roman"/>
                <a:cs typeface="Times New Roman"/>
              </a:rPr>
              <a:t> </a:t>
            </a:r>
            <a:endParaRPr lang="pl-PL" altLang="pl-PL" sz="1100" dirty="0">
              <a:latin typeface="Times New Roman" panose="02020603050405020304" pitchFamily="18" charset="0"/>
              <a:cs typeface="Times New Roman" panose="02020603050405020304" pitchFamily="18" charset="0"/>
            </a:endParaRPr>
          </a:p>
        </p:txBody>
      </p:sp>
      <p:sp>
        <p:nvSpPr>
          <p:cNvPr id="5123" name="AutoShape 5" descr="https://calapolskaczytadzieciom.pl/wp-content/uploads/2021/02/bardzo-biala-wrona_egmont.jpg">
            <a:extLst>
              <a:ext uri="{FF2B5EF4-FFF2-40B4-BE49-F238E27FC236}">
                <a16:creationId xmlns:a16="http://schemas.microsoft.com/office/drawing/2014/main" id="{A0677140-49B8-2E8E-38AC-E3BABDC30E9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l-PL" altLang="pl-PL" sz="1800">
              <a:latin typeface="Arial" panose="020B0604020202020204" pitchFamily="34" charset="0"/>
            </a:endParaRPr>
          </a:p>
        </p:txBody>
      </p:sp>
      <p:pic>
        <p:nvPicPr>
          <p:cNvPr id="2" name="Obraz 1" descr="Obraz zawierający tekst, plakat, Czcionka, Drukowanie&#10;&#10;Opis wygenerowany automatycznie">
            <a:extLst>
              <a:ext uri="{FF2B5EF4-FFF2-40B4-BE49-F238E27FC236}">
                <a16:creationId xmlns:a16="http://schemas.microsoft.com/office/drawing/2014/main" id="{7F6C30D5-A5E7-18BD-946B-E387BD02FB4F}"/>
              </a:ext>
            </a:extLst>
          </p:cNvPr>
          <p:cNvPicPr>
            <a:picLocks noChangeAspect="1"/>
          </p:cNvPicPr>
          <p:nvPr/>
        </p:nvPicPr>
        <p:blipFill>
          <a:blip r:embed="rId3"/>
          <a:stretch>
            <a:fillRect/>
          </a:stretch>
        </p:blipFill>
        <p:spPr>
          <a:xfrm>
            <a:off x="5077117" y="937233"/>
            <a:ext cx="3721487" cy="49535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EF57C1F4-6241-3859-8A83-57BC19F8424D}"/>
              </a:ext>
            </a:extLst>
          </p:cNvPr>
          <p:cNvSpPr>
            <a:spLocks noGrp="1"/>
          </p:cNvSpPr>
          <p:nvPr>
            <p:ph type="ctrTitle"/>
          </p:nvPr>
        </p:nvSpPr>
        <p:spPr>
          <a:xfrm>
            <a:off x="357188" y="428625"/>
            <a:ext cx="8215312" cy="3071813"/>
          </a:xfrm>
        </p:spPr>
        <p:txBody>
          <a:bodyPr/>
          <a:lstStyle/>
          <a:p>
            <a:pPr eaLnBrk="1" hangingPunct="1"/>
            <a:r>
              <a:rPr lang="pl-PL" altLang="pl-PL" i="1">
                <a:solidFill>
                  <a:schemeClr val="tx2"/>
                </a:solidFill>
              </a:rPr>
              <a:t>Książka w wolnej chwili   </a:t>
            </a:r>
            <a:br>
              <a:rPr lang="pl-PL" altLang="pl-PL" i="1">
                <a:solidFill>
                  <a:srgbClr val="C00000"/>
                </a:solidFill>
              </a:rPr>
            </a:br>
            <a:br>
              <a:rPr lang="pl-PL" altLang="pl-PL" i="1">
                <a:solidFill>
                  <a:srgbClr val="C00000"/>
                </a:solidFill>
              </a:rPr>
            </a:br>
            <a:r>
              <a:rPr lang="pl-PL" altLang="pl-PL" i="1">
                <a:solidFill>
                  <a:srgbClr val="C00000"/>
                </a:solidFill>
              </a:rPr>
              <a:t>            </a:t>
            </a:r>
            <a:br>
              <a:rPr lang="pl-PL" altLang="pl-PL" i="1">
                <a:solidFill>
                  <a:srgbClr val="C00000"/>
                </a:solidFill>
              </a:rPr>
            </a:br>
            <a:endParaRPr lang="pl-PL" altLang="pl-PL" sz="3000" i="1">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tekstu 5">
            <a:extLst>
              <a:ext uri="{FF2B5EF4-FFF2-40B4-BE49-F238E27FC236}">
                <a16:creationId xmlns:a16="http://schemas.microsoft.com/office/drawing/2014/main" id="{10DF74BD-129E-6E23-E482-96829E9A259F}"/>
              </a:ext>
            </a:extLst>
          </p:cNvPr>
          <p:cNvSpPr>
            <a:spLocks noGrp="1"/>
          </p:cNvSpPr>
          <p:nvPr>
            <p:ph type="body" sz="half" idx="2"/>
          </p:nvPr>
        </p:nvSpPr>
        <p:spPr>
          <a:xfrm>
            <a:off x="457200" y="357188"/>
            <a:ext cx="4257675" cy="6357937"/>
          </a:xfrm>
        </p:spPr>
        <p:txBody>
          <a:bodyPr/>
          <a:lstStyle/>
          <a:p>
            <a:r>
              <a:rPr lang="pl-PL" sz="1800" b="1" dirty="0">
                <a:solidFill>
                  <a:schemeClr val="tx2"/>
                </a:solidFill>
                <a:ea typeface="+mn-lt"/>
                <a:cs typeface="+mn-lt"/>
              </a:rPr>
              <a:t>Ach, zapach! Przewodnik po fantastycznym świecie zapachów</a:t>
            </a:r>
            <a:endParaRPr lang="pl-PL">
              <a:solidFill>
                <a:schemeClr val="tx2"/>
              </a:solidFill>
              <a:cs typeface="Calibri"/>
            </a:endParaRPr>
          </a:p>
          <a:p>
            <a:r>
              <a:rPr lang="pl-PL" sz="1800" dirty="0">
                <a:solidFill>
                  <a:schemeClr val="tx2"/>
                </a:solidFill>
                <a:ea typeface="+mn-lt"/>
                <a:cs typeface="+mn-lt"/>
              </a:rPr>
              <a:t>Katarzyna </a:t>
            </a:r>
            <a:r>
              <a:rPr lang="pl-PL" sz="1800" dirty="0" err="1">
                <a:solidFill>
                  <a:schemeClr val="tx2"/>
                </a:solidFill>
                <a:ea typeface="+mn-lt"/>
                <a:cs typeface="+mn-lt"/>
              </a:rPr>
              <a:t>Białousz</a:t>
            </a:r>
            <a:r>
              <a:rPr lang="pl-PL" sz="1800" dirty="0">
                <a:solidFill>
                  <a:schemeClr val="tx2"/>
                </a:solidFill>
                <a:ea typeface="+mn-lt"/>
                <a:cs typeface="+mn-lt"/>
              </a:rPr>
              <a:t>, Anna </a:t>
            </a:r>
            <a:r>
              <a:rPr lang="pl-PL" sz="1800" dirty="0" err="1">
                <a:solidFill>
                  <a:schemeClr val="tx2"/>
                </a:solidFill>
                <a:ea typeface="+mn-lt"/>
                <a:cs typeface="+mn-lt"/>
              </a:rPr>
              <a:t>Budyńska</a:t>
            </a:r>
            <a:endParaRPr lang="pl-PL" altLang="en-US" sz="1800" dirty="0" err="1">
              <a:solidFill>
                <a:schemeClr val="tx2"/>
              </a:solidFill>
              <a:cs typeface="Calibri"/>
            </a:endParaRPr>
          </a:p>
          <a:p>
            <a:endParaRPr lang="pl-PL" altLang="pl-PL" sz="1600" b="1"/>
          </a:p>
          <a:p>
            <a:endParaRPr lang="pl-PL" altLang="pl-PL" sz="1600" b="1" dirty="0">
              <a:solidFill>
                <a:srgbClr val="000000"/>
              </a:solidFill>
              <a:ea typeface="+mn-lt"/>
              <a:cs typeface="+mn-lt"/>
            </a:endParaRPr>
          </a:p>
          <a:p>
            <a:endParaRPr lang="pl-PL" altLang="pl-PL" sz="1600" b="1" dirty="0">
              <a:solidFill>
                <a:srgbClr val="000000"/>
              </a:solidFill>
              <a:ea typeface="+mn-lt"/>
              <a:cs typeface="+mn-lt"/>
            </a:endParaRPr>
          </a:p>
          <a:p>
            <a:r>
              <a:rPr lang="pl-PL" sz="1200" dirty="0">
                <a:solidFill>
                  <a:srgbClr val="242424"/>
                </a:solidFill>
                <a:ea typeface="+mn-lt"/>
                <a:cs typeface="+mn-lt"/>
              </a:rPr>
              <a:t>Pierwszy przewodnik po niewidzialnym świecie zapachów i zapachowych destynacjach w Europie. Inspiracje i wskazówki, jak odkryć potencjał węchu i cieszyć się nim na co dzień.</a:t>
            </a:r>
            <a:endParaRPr lang="pl-PL" dirty="0"/>
          </a:p>
          <a:p>
            <a:r>
              <a:rPr lang="pl-PL" sz="1200" dirty="0">
                <a:solidFill>
                  <a:srgbClr val="242424"/>
                </a:solidFill>
                <a:ea typeface="+mn-lt"/>
                <a:cs typeface="+mn-lt"/>
              </a:rPr>
              <a:t>Jak powstają zapachy i jak oddziałują na nasz mózg? Dlaczego warto wąchać świadomie? Od czego zacząć naukę dostrzegania zapachów wokół nas? Kim są ludzie, którzy poświęcają im całe życie? Od aromatu kawy po niezwykły zapach irysowego olejku z Toskanii, od śmierdzącego francuskiego sera po wykwintnie pachnące róże z bułgarskich plantacji i woń dzikiej, pierwotnej puszczy. Poznaj niezwykły wymiar codzienności opisanej zapachami dzięki książce „Ach, zapach!”.</a:t>
            </a:r>
            <a:endParaRPr lang="pl-PL" dirty="0"/>
          </a:p>
          <a:p>
            <a:endParaRPr lang="pl-PL" altLang="en-US" dirty="0">
              <a:latin typeface="Calibri"/>
              <a:cs typeface="Calibri"/>
            </a:endParaRPr>
          </a:p>
          <a:p>
            <a:endParaRPr lang="pl-PL" altLang="pl-PL" sz="1600">
              <a:latin typeface="Times New Roman" panose="02020603050405020304" pitchFamily="18" charset="0"/>
              <a:cs typeface="Times New Roman" panose="02020603050405020304" pitchFamily="18" charset="0"/>
            </a:endParaRPr>
          </a:p>
          <a:p>
            <a:endParaRPr lang="pl-PL" altLang="pl-PL" sz="1600">
              <a:latin typeface="Times New Roman" panose="02020603050405020304" pitchFamily="18" charset="0"/>
              <a:cs typeface="Times New Roman" panose="02020603050405020304" pitchFamily="18" charset="0"/>
            </a:endParaRPr>
          </a:p>
          <a:p>
            <a:endParaRPr lang="pl-PL" altLang="pl-PL" sz="1600">
              <a:latin typeface="Times New Roman" panose="02020603050405020304" pitchFamily="18" charset="0"/>
              <a:cs typeface="Times New Roman" panose="02020603050405020304" pitchFamily="18" charset="0"/>
            </a:endParaRPr>
          </a:p>
          <a:p>
            <a:endParaRPr lang="pl-PL" altLang="pl-PL" sz="1600">
              <a:latin typeface="Times New Roman" panose="02020603050405020304" pitchFamily="18" charset="0"/>
              <a:cs typeface="Times New Roman" panose="02020603050405020304" pitchFamily="18" charset="0"/>
            </a:endParaRPr>
          </a:p>
          <a:p>
            <a:endParaRPr lang="pl-PL" altLang="pl-PL" sz="1100">
              <a:latin typeface="Times New Roman" panose="02020603050405020304" pitchFamily="18" charset="0"/>
              <a:cs typeface="Times New Roman" panose="02020603050405020304" pitchFamily="18" charset="0"/>
            </a:endParaRPr>
          </a:p>
          <a:p>
            <a:pPr eaLnBrk="1" hangingPunct="1">
              <a:lnSpc>
                <a:spcPct val="80000"/>
              </a:lnSpc>
            </a:pPr>
            <a:endParaRPr lang="pl-PL" altLang="pl-PL" sz="1100">
              <a:latin typeface="Times New Roman" panose="02020603050405020304" pitchFamily="18" charset="0"/>
              <a:cs typeface="Times New Roman" panose="02020603050405020304" pitchFamily="18" charset="0"/>
            </a:endParaRPr>
          </a:p>
          <a:p>
            <a:pPr eaLnBrk="1" hangingPunct="1">
              <a:lnSpc>
                <a:spcPct val="80000"/>
              </a:lnSpc>
            </a:pPr>
            <a:r>
              <a:rPr lang="pl-PL" altLang="pl-PL" sz="1100" dirty="0">
                <a:latin typeface="Times New Roman"/>
                <a:cs typeface="Times New Roman"/>
              </a:rPr>
              <a:t>Źródło:  </a:t>
            </a:r>
            <a:r>
              <a:rPr lang="pl-PL" altLang="pl-PL" sz="1100" dirty="0">
                <a:latin typeface="Times New Roman"/>
                <a:cs typeface="Times New Roman"/>
                <a:hlinkClick r:id="rId2"/>
              </a:rPr>
              <a:t>https://www.empik.com/</a:t>
            </a:r>
            <a:r>
              <a:rPr lang="pl-PL" altLang="pl-PL" sz="1100" dirty="0">
                <a:latin typeface="Times New Roman"/>
                <a:cs typeface="Times New Roman"/>
              </a:rPr>
              <a:t> </a:t>
            </a:r>
            <a:endParaRPr lang="pl-PL" altLang="pl-PL" sz="1100" dirty="0">
              <a:latin typeface="Times New Roman" panose="02020603050405020304" pitchFamily="18" charset="0"/>
              <a:cs typeface="Times New Roman" panose="02020603050405020304" pitchFamily="18" charset="0"/>
            </a:endParaRPr>
          </a:p>
        </p:txBody>
      </p:sp>
      <p:pic>
        <p:nvPicPr>
          <p:cNvPr id="2" name="Obraz 1" descr="Obraz zawierający tekst, projekt graficzny, plakat, Grafika&#10;&#10;Opis wygenerowany automatycznie">
            <a:extLst>
              <a:ext uri="{FF2B5EF4-FFF2-40B4-BE49-F238E27FC236}">
                <a16:creationId xmlns:a16="http://schemas.microsoft.com/office/drawing/2014/main" id="{8B454D55-81E9-CB97-E305-161A8C54293F}"/>
              </a:ext>
            </a:extLst>
          </p:cNvPr>
          <p:cNvPicPr>
            <a:picLocks noChangeAspect="1"/>
          </p:cNvPicPr>
          <p:nvPr/>
        </p:nvPicPr>
        <p:blipFill>
          <a:blip r:embed="rId3"/>
          <a:stretch>
            <a:fillRect/>
          </a:stretch>
        </p:blipFill>
        <p:spPr>
          <a:xfrm>
            <a:off x="4887449" y="975385"/>
            <a:ext cx="3801347" cy="4687614"/>
          </a:xfrm>
          <a:prstGeom prst="rect">
            <a:avLst/>
          </a:prstGeo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407</Words>
  <Application>Microsoft Office PowerPoint</Application>
  <PresentationFormat>Pokaz na ekranie (4:3)</PresentationFormat>
  <Paragraphs>108</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                          Warto  przeczytać  Monika Płonka doradca metodyczny ds. bibliotek szkolnych monika.plonka@odn.kalisz.pl    </vt:lpstr>
      <vt:lpstr>Książka nauczyciela i rodzica                  </vt:lpstr>
      <vt:lpstr>Prezentacja programu PowerPoint</vt:lpstr>
      <vt:lpstr>Prezentacja programu PowerPoint</vt:lpstr>
      <vt:lpstr>Literatura  dziecięca i młodzieżowa                 </vt:lpstr>
      <vt:lpstr>Prezentacja programu PowerPoint</vt:lpstr>
      <vt:lpstr>Prezentacja programu PowerPoint</vt:lpstr>
      <vt:lpstr>Książka w wolnej chwili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fujitsu</dc:creator>
  <cp:lastModifiedBy>Gim4 Gimnazjum</cp:lastModifiedBy>
  <cp:revision>298</cp:revision>
  <dcterms:created xsi:type="dcterms:W3CDTF">2020-07-15T09:53:38Z</dcterms:created>
  <dcterms:modified xsi:type="dcterms:W3CDTF">2023-12-04T12:41:28Z</dcterms:modified>
</cp:coreProperties>
</file>