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6" r:id="rId4"/>
    <p:sldId id="260" r:id="rId5"/>
    <p:sldId id="261" r:id="rId6"/>
    <p:sldId id="262" r:id="rId7"/>
    <p:sldId id="263" r:id="rId8"/>
    <p:sldId id="264" r:id="rId9"/>
    <p:sldId id="265" r:id="rId10"/>
    <p:sldId id="259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CA4D-7A9D-4CF8-A881-6AF17444EBE7}" type="datetimeFigureOut">
              <a:rPr lang="pl-PL" smtClean="0"/>
              <a:t>21.06.2023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557D-7262-4841-8D29-63B201A1230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CA4D-7A9D-4CF8-A881-6AF17444EBE7}" type="datetimeFigureOut">
              <a:rPr lang="pl-PL" smtClean="0"/>
              <a:t>21.06.2023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557D-7262-4841-8D29-63B201A1230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CA4D-7A9D-4CF8-A881-6AF17444EBE7}" type="datetimeFigureOut">
              <a:rPr lang="pl-PL" smtClean="0"/>
              <a:t>21.06.2023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557D-7262-4841-8D29-63B201A1230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7"/>
          <p:cNvPicPr>
            <a:picLocks noChangeAspect="1"/>
          </p:cNvPicPr>
          <p:nvPr userDrawn="1"/>
        </p:nvPicPr>
        <p:blipFill>
          <a:blip r:embed="rId2" cstate="print"/>
          <a:srcRect l="5113" t="16971" r="3993" b="13632"/>
          <a:stretch>
            <a:fillRect/>
          </a:stretch>
        </p:blipFill>
        <p:spPr bwMode="auto">
          <a:xfrm>
            <a:off x="0" y="3302000"/>
            <a:ext cx="9144000" cy="357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Obraz 2"/>
          <p:cNvPicPr>
            <a:picLocks noChangeAspect="1"/>
          </p:cNvPicPr>
          <p:nvPr userDrawn="1"/>
        </p:nvPicPr>
        <p:blipFill>
          <a:blip r:embed="rId3" cstate="print"/>
          <a:srcRect l="18159" t="15739" r="16876" b="15443"/>
          <a:stretch>
            <a:fillRect/>
          </a:stretch>
        </p:blipFill>
        <p:spPr bwMode="auto">
          <a:xfrm>
            <a:off x="4424363" y="5800725"/>
            <a:ext cx="4614862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828092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  <a:endParaRPr lang="pl-PL" dirty="0"/>
          </a:p>
        </p:txBody>
      </p:sp>
      <p:sp>
        <p:nvSpPr>
          <p:cNvPr id="5" name="Symbol zastępczy numeru slajdu 5">
            <a:extLst/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5A574-67EC-436E-9857-0C15BFCD13A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CA4D-7A9D-4CF8-A881-6AF17444EBE7}" type="datetimeFigureOut">
              <a:rPr lang="pl-PL" smtClean="0"/>
              <a:t>21.06.2023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557D-7262-4841-8D29-63B201A1230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CA4D-7A9D-4CF8-A881-6AF17444EBE7}" type="datetimeFigureOut">
              <a:rPr lang="pl-PL" smtClean="0"/>
              <a:t>21.06.2023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557D-7262-4841-8D29-63B201A1230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CA4D-7A9D-4CF8-A881-6AF17444EBE7}" type="datetimeFigureOut">
              <a:rPr lang="pl-PL" smtClean="0"/>
              <a:t>21.06.2023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557D-7262-4841-8D29-63B201A1230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CA4D-7A9D-4CF8-A881-6AF17444EBE7}" type="datetimeFigureOut">
              <a:rPr lang="pl-PL" smtClean="0"/>
              <a:t>21.06.2023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557D-7262-4841-8D29-63B201A1230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CA4D-7A9D-4CF8-A881-6AF17444EBE7}" type="datetimeFigureOut">
              <a:rPr lang="pl-PL" smtClean="0"/>
              <a:t>21.06.2023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557D-7262-4841-8D29-63B201A1230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CA4D-7A9D-4CF8-A881-6AF17444EBE7}" type="datetimeFigureOut">
              <a:rPr lang="pl-PL" smtClean="0"/>
              <a:t>21.06.2023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557D-7262-4841-8D29-63B201A1230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CA4D-7A9D-4CF8-A881-6AF17444EBE7}" type="datetimeFigureOut">
              <a:rPr lang="pl-PL" smtClean="0"/>
              <a:t>21.06.2023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557D-7262-4841-8D29-63B201A1230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CA4D-7A9D-4CF8-A881-6AF17444EBE7}" type="datetimeFigureOut">
              <a:rPr lang="pl-PL" smtClean="0"/>
              <a:t>21.06.2023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557D-7262-4841-8D29-63B201A1230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ACA4D-7A9D-4CF8-A881-6AF17444EBE7}" type="datetimeFigureOut">
              <a:rPr lang="pl-PL" smtClean="0"/>
              <a:t>21.06.2023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6557D-7262-4841-8D29-63B201A1230F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empik.com/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calapolskaczytadzieciom.pl/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calapolskaczytadzieciom.pl/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calapolskaczytadzieciom.pl/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alapolskaczytadzieciom.pl/" TargetMode="External"/><Relationship Id="rId2" Type="http://schemas.openxmlformats.org/officeDocument/2006/relationships/hyperlink" Target="https://calapolskaczytadzieciom.pl/product-category/co-czytac/?autor=david-gilmour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s://www.empik.com/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/>
          </p:cNvPr>
          <p:cNvSpPr>
            <a:spLocks noGrp="1"/>
          </p:cNvSpPr>
          <p:nvPr>
            <p:ph type="ctrTitle"/>
          </p:nvPr>
        </p:nvSpPr>
        <p:spPr>
          <a:xfrm>
            <a:off x="357188" y="428625"/>
            <a:ext cx="8215312" cy="3071813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5000" i="1" dirty="0">
                <a:solidFill>
                  <a:srgbClr val="C00000"/>
                </a:solidFill>
              </a:rPr>
              <a:t>         </a:t>
            </a:r>
            <a:br>
              <a:rPr lang="pl-PL" sz="5000" i="1" dirty="0">
                <a:solidFill>
                  <a:srgbClr val="C00000"/>
                </a:solidFill>
              </a:rPr>
            </a:br>
            <a:r>
              <a:rPr lang="pl-PL" sz="5000" i="1" dirty="0">
                <a:solidFill>
                  <a:srgbClr val="C00000"/>
                </a:solidFill>
              </a:rPr>
              <a:t>              </a:t>
            </a:r>
            <a:br>
              <a:rPr lang="pl-PL" sz="5000" i="1" dirty="0">
                <a:solidFill>
                  <a:srgbClr val="C00000"/>
                </a:solidFill>
              </a:rPr>
            </a:br>
            <a:br>
              <a:rPr lang="pl-PL" sz="5000" i="1" dirty="0">
                <a:solidFill>
                  <a:srgbClr val="C00000"/>
                </a:solidFill>
              </a:rPr>
            </a:br>
            <a:r>
              <a:rPr lang="pl-PL" sz="6000" i="1" dirty="0">
                <a:solidFill>
                  <a:schemeClr val="tx2"/>
                </a:solidFill>
              </a:rPr>
              <a:t>Warto  przeczytać</a:t>
            </a:r>
            <a:br>
              <a:rPr lang="pl-PL" sz="6000" i="1" dirty="0">
                <a:solidFill>
                  <a:schemeClr val="tx2"/>
                </a:solidFill>
              </a:rPr>
            </a:br>
            <a:br>
              <a:rPr lang="pl-PL" sz="6000" i="1" dirty="0">
                <a:solidFill>
                  <a:schemeClr val="tx2"/>
                </a:solidFill>
              </a:rPr>
            </a:br>
            <a:r>
              <a:rPr lang="pl-PL" sz="2200" i="1" dirty="0">
                <a:solidFill>
                  <a:schemeClr val="tx2"/>
                </a:solidFill>
              </a:rPr>
              <a:t>Monika Płonka</a:t>
            </a:r>
            <a:br>
              <a:rPr lang="pl-PL" sz="2200" i="1" dirty="0">
                <a:solidFill>
                  <a:schemeClr val="tx2"/>
                </a:solidFill>
              </a:rPr>
            </a:br>
            <a:r>
              <a:rPr lang="pl-PL" sz="2200" i="1" dirty="0">
                <a:solidFill>
                  <a:schemeClr val="tx2"/>
                </a:solidFill>
              </a:rPr>
              <a:t>doradca metodyczny ds. bibliotek szkolnych</a:t>
            </a:r>
            <a:br>
              <a:rPr lang="pl-PL" sz="2200" i="1" dirty="0">
                <a:solidFill>
                  <a:schemeClr val="tx2"/>
                </a:solidFill>
              </a:rPr>
            </a:br>
            <a:r>
              <a:rPr lang="pl-PL" sz="2200" i="1" dirty="0" err="1">
                <a:solidFill>
                  <a:schemeClr val="tx2"/>
                </a:solidFill>
              </a:rPr>
              <a:t>monika.plonka@odn.kalisz.pl</a:t>
            </a:r>
            <a:br>
              <a:rPr lang="pl-PL" sz="2200" i="1" dirty="0">
                <a:solidFill>
                  <a:schemeClr val="tx2"/>
                </a:solidFill>
              </a:rPr>
            </a:br>
            <a:br>
              <a:rPr lang="pl-PL" sz="6000" i="1" dirty="0">
                <a:solidFill>
                  <a:srgbClr val="C00000"/>
                </a:solidFill>
              </a:rPr>
            </a:br>
            <a:br>
              <a:rPr lang="pl-PL" i="1" dirty="0">
                <a:solidFill>
                  <a:srgbClr val="C00000"/>
                </a:solidFill>
              </a:rPr>
            </a:br>
            <a:br>
              <a:rPr lang="pl-PL" i="1" dirty="0">
                <a:solidFill>
                  <a:srgbClr val="C00000"/>
                </a:solidFill>
              </a:rPr>
            </a:br>
            <a:endParaRPr lang="pl-PL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ymbol zastępczy tekstu 5"/>
          <p:cNvSpPr>
            <a:spLocks noGrp="1"/>
          </p:cNvSpPr>
          <p:nvPr>
            <p:ph type="body" sz="half" idx="2"/>
          </p:nvPr>
        </p:nvSpPr>
        <p:spPr>
          <a:xfrm>
            <a:off x="357188" y="285750"/>
            <a:ext cx="4214812" cy="6240463"/>
          </a:xfrm>
        </p:spPr>
        <p:txBody>
          <a:bodyPr>
            <a:normAutofit fontScale="85000" lnSpcReduction="10000"/>
          </a:bodyPr>
          <a:lstStyle/>
          <a:p>
            <a:r>
              <a:rPr lang="pl-PL" sz="3000" b="1" dirty="0">
                <a:solidFill>
                  <a:schemeClr val="tx2"/>
                </a:solidFill>
              </a:rPr>
              <a:t>Prezydent. Aleksander Kwaśniewski w rozmowie z Aleksandrem Kaczorowskim</a:t>
            </a:r>
          </a:p>
          <a:p>
            <a:r>
              <a:rPr lang="pl-PL" sz="2400" dirty="0">
                <a:solidFill>
                  <a:schemeClr val="tx2"/>
                </a:solidFill>
              </a:rPr>
              <a:t>Kwaśniewski Aleksander, Kaczorowski Aleksander</a:t>
            </a:r>
          </a:p>
          <a:p>
            <a:endParaRPr lang="pl-PL" sz="2400" dirty="0">
              <a:solidFill>
                <a:schemeClr val="tx2"/>
              </a:solidFill>
            </a:endParaRPr>
          </a:p>
          <a:p>
            <a:r>
              <a:rPr lang="pl-PL" sz="1300" dirty="0"/>
              <a:t>Pierwszy wywiad rzeka z prezydentem, który przeprowadził Polskę przez największe przełomy ostatnich 40 lat.</a:t>
            </a:r>
          </a:p>
          <a:p>
            <a:r>
              <a:rPr lang="pl-PL" sz="1300" dirty="0"/>
              <a:t>Gdy wybrano go w 1995 roku, Polska przecierała oczy ze zdumienia. Drugą kadencję kończył jako jeden z najbardziej cenionych i lubianych polityków w kraju. W międzyczasie współtworzył Konstytucję oraz wprowadził Polskę do NATO i Unii Europejskiej. Dziś jest bardziej dyplomatą niż politykiem, co pozwala mu spojrzeć z dystansem i głębią nie tylko na własną drogę, ale też na zmiany, przez które przeszły zarówno Polska, jak i cały świat.</a:t>
            </a:r>
          </a:p>
          <a:p>
            <a:r>
              <a:rPr lang="pl-PL" sz="1300" dirty="0"/>
              <a:t>Aleksander Kwaśniewski w rozmowie z biografem Aleksandrem Kaczorowskim po raz pierwszy tak otwarcie mówi o prezydenturze, rodzinie i samym sobie.</a:t>
            </a:r>
          </a:p>
          <a:p>
            <a:r>
              <a:rPr lang="pl-PL" sz="1300" dirty="0"/>
              <a:t>Opowiada o początkach w polityce i o wstrząsającym wydarzeniu, przez które prawie wystąpił z PZPR.</a:t>
            </a:r>
          </a:p>
          <a:p>
            <a:r>
              <a:rPr lang="pl-PL" sz="1300" dirty="0"/>
              <a:t>Przybliża kulisy przemian po 1989 roku oraz wyjaśnia zawiłości przyjaźni łączącej go z Leszkiem Millerem, Józefem Oleksym i Adamem Michnikiem.</a:t>
            </a:r>
          </a:p>
          <a:p>
            <a:r>
              <a:rPr lang="pl-PL" sz="1300" dirty="0"/>
              <a:t>Zdradza, jak to jest być jednocześnie prezydentem i ojcem nastolatki, oraz jaki ma przepis na udane małżeństwo.</a:t>
            </a:r>
          </a:p>
          <a:p>
            <a:r>
              <a:rPr lang="pl-PL" sz="1300" dirty="0"/>
              <a:t>Wspomina swoje rozmowy z Putinem o Ukrainie, a także dzieli się znaną dotąd nielicznym wiedzą, jak kształtował się obecny układ sił na polskiej i globalnej scenie politycznej.</a:t>
            </a:r>
          </a:p>
          <a:p>
            <a:pPr eaLnBrk="1" hangingPunct="1">
              <a:lnSpc>
                <a:spcPct val="80000"/>
              </a:lnSpc>
            </a:pPr>
            <a:endParaRPr lang="pl-PL" altLang="pl-PL" sz="900" dirty="0"/>
          </a:p>
          <a:p>
            <a:pPr eaLnBrk="1" hangingPunct="1">
              <a:lnSpc>
                <a:spcPct val="80000"/>
              </a:lnSpc>
            </a:pPr>
            <a:endParaRPr lang="pl-PL" altLang="pl-PL" sz="900" dirty="0"/>
          </a:p>
          <a:p>
            <a:pPr eaLnBrk="1" hangingPunct="1">
              <a:lnSpc>
                <a:spcPct val="80000"/>
              </a:lnSpc>
            </a:pPr>
            <a:endParaRPr lang="pl-PL" altLang="pl-PL" sz="900" dirty="0"/>
          </a:p>
          <a:p>
            <a:pPr eaLnBrk="1" hangingPunct="1">
              <a:lnSpc>
                <a:spcPct val="80000"/>
              </a:lnSpc>
            </a:pPr>
            <a:r>
              <a:rPr lang="pl-PL" altLang="pl-PL" sz="1100" dirty="0">
                <a:latin typeface="Times New Roman" pitchFamily="18" charset="0"/>
                <a:cs typeface="Times New Roman" pitchFamily="18" charset="0"/>
              </a:rPr>
              <a:t>Źródło:  </a:t>
            </a:r>
            <a:r>
              <a:rPr lang="pl-PL" altLang="pl-PL" sz="1100" dirty="0">
                <a:latin typeface="Times New Roman" pitchFamily="18" charset="0"/>
                <a:cs typeface="Times New Roman" pitchFamily="18" charset="0"/>
                <a:hlinkClick r:id="rId2"/>
              </a:rPr>
              <a:t>https://www.empik.com</a:t>
            </a:r>
            <a:r>
              <a:rPr lang="pl-PL" altLang="pl-PL" sz="11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D7EDC5FD-A265-4587-9083-8BFF8CE686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620688"/>
            <a:ext cx="3672408" cy="552998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/>
          <p:cNvSpPr>
            <a:spLocks noGrp="1"/>
          </p:cNvSpPr>
          <p:nvPr>
            <p:ph type="ctrTitle"/>
          </p:nvPr>
        </p:nvSpPr>
        <p:spPr>
          <a:xfrm>
            <a:off x="357188" y="428625"/>
            <a:ext cx="8215312" cy="3071813"/>
          </a:xfrm>
        </p:spPr>
        <p:txBody>
          <a:bodyPr/>
          <a:lstStyle/>
          <a:p>
            <a:pPr eaLnBrk="1" hangingPunct="1"/>
            <a:r>
              <a:rPr lang="pl-PL" altLang="pl-PL" i="1">
                <a:solidFill>
                  <a:schemeClr val="tx2"/>
                </a:solidFill>
              </a:rPr>
              <a:t>Książka nauczyciela i rodzica   </a:t>
            </a:r>
            <a:br>
              <a:rPr lang="pl-PL" altLang="pl-PL" i="1">
                <a:solidFill>
                  <a:srgbClr val="C00000"/>
                </a:solidFill>
              </a:rPr>
            </a:br>
            <a:br>
              <a:rPr lang="pl-PL" altLang="pl-PL" i="1">
                <a:solidFill>
                  <a:srgbClr val="C00000"/>
                </a:solidFill>
              </a:rPr>
            </a:br>
            <a:r>
              <a:rPr lang="pl-PL" altLang="pl-PL" i="1">
                <a:solidFill>
                  <a:srgbClr val="C00000"/>
                </a:solidFill>
              </a:rPr>
              <a:t>            </a:t>
            </a:r>
            <a:br>
              <a:rPr lang="pl-PL" altLang="pl-PL" i="1">
                <a:solidFill>
                  <a:srgbClr val="C00000"/>
                </a:solidFill>
              </a:rPr>
            </a:br>
            <a:endParaRPr lang="pl-PL" altLang="pl-PL" sz="3000" i="1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ymbol zastępczy tekstu 5"/>
          <p:cNvSpPr>
            <a:spLocks noGrp="1"/>
          </p:cNvSpPr>
          <p:nvPr>
            <p:ph type="body" sz="half" idx="2"/>
          </p:nvPr>
        </p:nvSpPr>
        <p:spPr>
          <a:xfrm>
            <a:off x="323528" y="250031"/>
            <a:ext cx="4143375" cy="6357938"/>
          </a:xfrm>
        </p:spPr>
        <p:txBody>
          <a:bodyPr>
            <a:normAutofit/>
          </a:bodyPr>
          <a:lstStyle/>
          <a:p>
            <a:r>
              <a:rPr lang="pl-PL" sz="3200" b="1" dirty="0">
                <a:solidFill>
                  <a:schemeClr val="tx2"/>
                </a:solidFill>
              </a:rPr>
              <a:t>Każde dziecko myśli inaczej</a:t>
            </a:r>
          </a:p>
          <a:p>
            <a:r>
              <a:rPr lang="pl-PL" sz="2000" b="1" dirty="0">
                <a:solidFill>
                  <a:schemeClr val="tx2"/>
                </a:solidFill>
              </a:rPr>
              <a:t>Nakone </a:t>
            </a:r>
            <a:r>
              <a:rPr lang="pl-PL" sz="2000" b="1" dirty="0" err="1">
                <a:solidFill>
                  <a:schemeClr val="tx2"/>
                </a:solidFill>
              </a:rPr>
              <a:t>Lanna</a:t>
            </a:r>
            <a:endParaRPr lang="pl-PL" sz="2000" b="1" dirty="0">
              <a:solidFill>
                <a:schemeClr val="tx2"/>
              </a:solidFill>
            </a:endParaRPr>
          </a:p>
          <a:p>
            <a:br>
              <a:rPr lang="pl-PL" altLang="pl-PL" sz="1100" dirty="0"/>
            </a:br>
            <a:r>
              <a:rPr lang="pl-PL" sz="1200" dirty="0"/>
              <a:t> Dlaczego Twoje dziecko dużo gestykuluje i mówi za szybko? Czemu obawia się tłumu i ukrywa swoje problemy? Z jakiego powodu kolekcjonuje mnóstwo niepotrzebnych przedmiotów? </a:t>
            </a:r>
          </a:p>
          <a:p>
            <a:r>
              <a:rPr lang="pl-PL" sz="1200" dirty="0"/>
              <a:t>Niezależnie od tego, czy rozwój Twojego dziecka przebiega w sposób harmonijny, czy niektóre jego zachowania wydają Ci się niewłaściwe lub niezrozumiałe, przeczytaj ten doskonały poradnik psychologiczny. Sprawdź, jakie są mocne i słabe strony Twojej pociechy i w zależności od wyniku testów zaplanuj życie rodzinne. </a:t>
            </a:r>
          </a:p>
          <a:p>
            <a:r>
              <a:rPr lang="pl-PL" sz="1200" dirty="0"/>
              <a:t>Porady autorki są niezwykle wszechstronne – dotyczą, między innymi, wyboru zabawek i miejsca na wypoczynek, podziału obowiązków w rodzinie, chwalenia dziecka, wspierania rozwoju intelektualnego i emocjonalnego… Jeśli masz więcej niż jedno dziecko, zobacz, jak stworzyć miłą atmosferę w domu – to możliwe nawet wtedy, gdy Twój syn jest solidnym Pracusiem, a córka – roztrzepaną Wizjonerką!</a:t>
            </a:r>
            <a:endParaRPr lang="pl-PL" altLang="pl-PL" sz="1200" dirty="0">
              <a:latin typeface="Times New Roman" pitchFamily="18" charset="0"/>
              <a:cs typeface="Times New Roman" pitchFamily="18" charset="0"/>
            </a:endParaRPr>
          </a:p>
          <a:p>
            <a:endParaRPr lang="pl-PL" altLang="pl-PL" sz="1000" dirty="0">
              <a:latin typeface="Times New Roman" pitchFamily="18" charset="0"/>
              <a:cs typeface="Times New Roman" pitchFamily="18" charset="0"/>
            </a:endParaRPr>
          </a:p>
          <a:p>
            <a:endParaRPr lang="pl-PL" altLang="pl-PL" sz="1000" dirty="0">
              <a:latin typeface="Times New Roman" pitchFamily="18" charset="0"/>
              <a:cs typeface="Times New Roman" pitchFamily="18" charset="0"/>
            </a:endParaRPr>
          </a:p>
          <a:p>
            <a:endParaRPr lang="pl-PL" altLang="pl-PL" sz="1000" dirty="0">
              <a:latin typeface="Times New Roman" pitchFamily="18" charset="0"/>
              <a:cs typeface="Times New Roman" pitchFamily="18" charset="0"/>
            </a:endParaRPr>
          </a:p>
          <a:p>
            <a:endParaRPr lang="pl-PL" altLang="pl-PL" sz="1000" dirty="0">
              <a:latin typeface="Times New Roman" pitchFamily="18" charset="0"/>
              <a:cs typeface="Times New Roman" pitchFamily="18" charset="0"/>
            </a:endParaRPr>
          </a:p>
          <a:p>
            <a:endParaRPr lang="pl-PL" altLang="pl-PL" sz="1000" dirty="0">
              <a:latin typeface="Times New Roman" pitchFamily="18" charset="0"/>
              <a:cs typeface="Times New Roman" pitchFamily="18" charset="0"/>
            </a:endParaRPr>
          </a:p>
          <a:p>
            <a:endParaRPr lang="pl-PL" altLang="pl-PL" sz="1000" dirty="0">
              <a:latin typeface="Times New Roman" pitchFamily="18" charset="0"/>
              <a:cs typeface="Times New Roman" pitchFamily="18" charset="0"/>
            </a:endParaRPr>
          </a:p>
          <a:p>
            <a:endParaRPr lang="pl-PL" altLang="pl-PL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altLang="pl-PL" sz="1000" dirty="0">
                <a:latin typeface="Times New Roman" pitchFamily="18" charset="0"/>
                <a:cs typeface="Times New Roman" pitchFamily="18" charset="0"/>
              </a:rPr>
              <a:t>Źródło: </a:t>
            </a:r>
            <a:r>
              <a:rPr lang="pl-PL" altLang="pl-PL" sz="1000" dirty="0">
                <a:latin typeface="Times New Roman" pitchFamily="18" charset="0"/>
                <a:cs typeface="Times New Roman" pitchFamily="18" charset="0"/>
                <a:hlinkClick r:id="rId2"/>
              </a:rPr>
              <a:t>https://calapolskaczytadzieciom.pl/</a:t>
            </a:r>
            <a:r>
              <a:rPr lang="pl-PL" altLang="pl-PL" sz="1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pl-PL" altLang="pl-PL" sz="700" dirty="0"/>
          </a:p>
        </p:txBody>
      </p:sp>
      <p:pic>
        <p:nvPicPr>
          <p:cNvPr id="3" name="Obraz 2" descr="352x5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836712"/>
            <a:ext cx="3276770" cy="504622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tekstu 5"/>
          <p:cNvSpPr>
            <a:spLocks noGrp="1"/>
          </p:cNvSpPr>
          <p:nvPr>
            <p:ph type="body" sz="half" idx="2"/>
          </p:nvPr>
        </p:nvSpPr>
        <p:spPr>
          <a:xfrm>
            <a:off x="285750" y="214313"/>
            <a:ext cx="4358258" cy="6357937"/>
          </a:xfrm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schemeClr val="tx2"/>
                </a:solidFill>
              </a:rPr>
              <a:t>Pytania odpowiedzialnych rodziców</a:t>
            </a:r>
          </a:p>
          <a:p>
            <a:pPr>
              <a:defRPr/>
            </a:pPr>
            <a:r>
              <a:rPr lang="pl-PL" sz="2000" b="1" dirty="0">
                <a:solidFill>
                  <a:schemeClr val="tx2"/>
                </a:solidFill>
              </a:rPr>
              <a:t>François </a:t>
            </a:r>
            <a:r>
              <a:rPr lang="pl-PL" sz="2000" b="1" dirty="0" err="1">
                <a:solidFill>
                  <a:schemeClr val="tx2"/>
                </a:solidFill>
              </a:rPr>
              <a:t>Dumesnil</a:t>
            </a:r>
            <a:endParaRPr lang="pl-PL" sz="2000" b="1" dirty="0">
              <a:solidFill>
                <a:schemeClr val="tx2"/>
              </a:solidFill>
            </a:endParaRPr>
          </a:p>
          <a:p>
            <a:pPr>
              <a:defRPr/>
            </a:pPr>
            <a:endParaRPr lang="pl-PL" sz="22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pl-PL" dirty="0"/>
              <a:t>Przygotowanie dziecka do przyjścia na świat nie trwa dziewięć miesięcy, ale osiemnaście lat. To jest czas na stworzenie kogoś dobrego. Osiemnaście lat, podczas których zachowania dziecka wymagają codziennych odpowiedzi. I o tym właśnie pisze </a:t>
            </a:r>
            <a:r>
              <a:rPr lang="pl-PL" dirty="0" err="1"/>
              <a:t>Dumesnil</a:t>
            </a:r>
            <a:r>
              <a:rPr lang="pl-PL" dirty="0"/>
              <a:t> — przywołuje pytania, które stawiają sobie odpowiedzialni rodzice i szuka mądrych odpowiedzi. Łącznie książka podejmuje 90 ważnych pytań i problemów, z którymi muszą się mierzyć rodzice. Książka napisana jest w sposób bardzo przejrzysty i przystępny. W swoich odpowiedziach autor często odwołuje się do zdrowego rozsądku, jednak jego odpowiedzi oparte są na ogromnym doświadczeniu i </a:t>
            </a:r>
            <a:r>
              <a:rPr lang="pl-PL" dirty="0" err="1"/>
              <a:t>kompetecji</a:t>
            </a:r>
            <a:r>
              <a:rPr lang="pl-PL" dirty="0"/>
              <a:t>.</a:t>
            </a:r>
          </a:p>
          <a:p>
            <a:pPr>
              <a:defRPr/>
            </a:pPr>
            <a:endParaRPr lang="pl-PL" altLang="pl-PL" sz="300" dirty="0"/>
          </a:p>
          <a:p>
            <a:pPr>
              <a:defRPr/>
            </a:pPr>
            <a:endParaRPr lang="pl-PL" altLang="pl-PL" sz="300" dirty="0"/>
          </a:p>
          <a:p>
            <a:pPr>
              <a:defRPr/>
            </a:pPr>
            <a:endParaRPr lang="pl-PL" altLang="pl-PL" sz="300" dirty="0"/>
          </a:p>
          <a:p>
            <a:pPr>
              <a:defRPr/>
            </a:pPr>
            <a:endParaRPr lang="pl-PL" altLang="pl-PL" sz="300" dirty="0"/>
          </a:p>
          <a:p>
            <a:pPr>
              <a:defRPr/>
            </a:pPr>
            <a:endParaRPr lang="pl-PL" altLang="pl-PL" sz="300" dirty="0"/>
          </a:p>
          <a:p>
            <a:pPr>
              <a:defRPr/>
            </a:pPr>
            <a:endParaRPr lang="pl-PL" altLang="pl-PL" sz="300" dirty="0"/>
          </a:p>
          <a:p>
            <a:pPr>
              <a:defRPr/>
            </a:pPr>
            <a:endParaRPr lang="pl-PL" altLang="pl-PL" sz="300" dirty="0"/>
          </a:p>
          <a:p>
            <a:pPr>
              <a:defRPr/>
            </a:pPr>
            <a:endParaRPr lang="pl-PL" altLang="pl-PL" sz="300" dirty="0"/>
          </a:p>
          <a:p>
            <a:pPr>
              <a:defRPr/>
            </a:pPr>
            <a:endParaRPr lang="pl-PL" altLang="pl-PL" sz="300" dirty="0"/>
          </a:p>
          <a:p>
            <a:pPr>
              <a:defRPr/>
            </a:pPr>
            <a:endParaRPr lang="pl-PL" altLang="pl-PL" sz="300" dirty="0"/>
          </a:p>
          <a:p>
            <a:pPr>
              <a:defRPr/>
            </a:pPr>
            <a:endParaRPr lang="pl-PL" altLang="pl-PL" sz="300" dirty="0"/>
          </a:p>
          <a:p>
            <a:pPr>
              <a:defRPr/>
            </a:pPr>
            <a:endParaRPr lang="pl-PL" altLang="pl-PL" sz="300" dirty="0"/>
          </a:p>
          <a:p>
            <a:pPr>
              <a:defRPr/>
            </a:pPr>
            <a:endParaRPr lang="pl-PL" altLang="pl-PL" sz="300" dirty="0"/>
          </a:p>
          <a:p>
            <a:pPr>
              <a:defRPr/>
            </a:pPr>
            <a:endParaRPr lang="pl-PL" altLang="pl-PL" sz="300" dirty="0"/>
          </a:p>
          <a:p>
            <a:pPr>
              <a:defRPr/>
            </a:pPr>
            <a:endParaRPr lang="pl-PL" altLang="pl-PL" sz="300" dirty="0"/>
          </a:p>
          <a:p>
            <a:pPr>
              <a:defRPr/>
            </a:pPr>
            <a:endParaRPr lang="pl-PL" altLang="pl-PL" sz="300" dirty="0"/>
          </a:p>
          <a:p>
            <a:pPr>
              <a:defRPr/>
            </a:pPr>
            <a:endParaRPr lang="pl-PL" altLang="pl-PL" sz="300" dirty="0"/>
          </a:p>
          <a:p>
            <a:pPr>
              <a:defRPr/>
            </a:pPr>
            <a:endParaRPr lang="pl-PL" altLang="pl-PL" sz="300" dirty="0"/>
          </a:p>
          <a:p>
            <a:pPr>
              <a:defRPr/>
            </a:pPr>
            <a:endParaRPr lang="pl-PL" altLang="pl-PL" sz="300" dirty="0"/>
          </a:p>
          <a:p>
            <a:pPr>
              <a:defRPr/>
            </a:pPr>
            <a:endParaRPr lang="pl-PL" altLang="pl-PL" sz="300" dirty="0"/>
          </a:p>
          <a:p>
            <a:pPr eaLnBrk="1" hangingPunct="1">
              <a:lnSpc>
                <a:spcPct val="80000"/>
              </a:lnSpc>
              <a:defRPr/>
            </a:pPr>
            <a:endParaRPr lang="pl-PL" altLang="pl-PL" sz="600" dirty="0"/>
          </a:p>
          <a:p>
            <a:pPr eaLnBrk="1" hangingPunct="1">
              <a:lnSpc>
                <a:spcPct val="80000"/>
              </a:lnSpc>
              <a:defRPr/>
            </a:pPr>
            <a:endParaRPr lang="pl-PL" altLang="pl-PL" sz="600" dirty="0"/>
          </a:p>
          <a:p>
            <a:pPr>
              <a:lnSpc>
                <a:spcPct val="80000"/>
              </a:lnSpc>
              <a:defRPr/>
            </a:pPr>
            <a:r>
              <a:rPr lang="pl-PL" altLang="pl-PL" sz="1100" dirty="0">
                <a:latin typeface="Times New Roman" pitchFamily="18" charset="0"/>
                <a:cs typeface="Times New Roman" pitchFamily="18" charset="0"/>
              </a:rPr>
              <a:t>Źródło: </a:t>
            </a:r>
            <a:r>
              <a:rPr lang="pl-PL" altLang="pl-PL" sz="1100" dirty="0">
                <a:latin typeface="Times New Roman" pitchFamily="18" charset="0"/>
                <a:cs typeface="Times New Roman" pitchFamily="18" charset="0"/>
                <a:hlinkClick r:id="rId2"/>
              </a:rPr>
              <a:t>https://calapolskaczytadzieciom.pl/</a:t>
            </a:r>
            <a:r>
              <a:rPr lang="pl-PL" altLang="pl-PL" sz="11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3" name="Obraz 2" descr="352x500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698353"/>
            <a:ext cx="3240360" cy="519537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ytuł 1"/>
          <p:cNvSpPr>
            <a:spLocks noGrp="1"/>
          </p:cNvSpPr>
          <p:nvPr>
            <p:ph type="ctrTitle"/>
          </p:nvPr>
        </p:nvSpPr>
        <p:spPr>
          <a:xfrm>
            <a:off x="357188" y="428625"/>
            <a:ext cx="8215312" cy="3071813"/>
          </a:xfrm>
        </p:spPr>
        <p:txBody>
          <a:bodyPr/>
          <a:lstStyle/>
          <a:p>
            <a:pPr eaLnBrk="1" hangingPunct="1"/>
            <a:r>
              <a:rPr lang="pl-PL" altLang="pl-PL" i="1">
                <a:solidFill>
                  <a:schemeClr val="tx2"/>
                </a:solidFill>
              </a:rPr>
              <a:t>Literatura  dziecięca i młodzieżowa  </a:t>
            </a:r>
            <a:br>
              <a:rPr lang="pl-PL" altLang="pl-PL" i="1">
                <a:solidFill>
                  <a:srgbClr val="C00000"/>
                </a:solidFill>
              </a:rPr>
            </a:br>
            <a:br>
              <a:rPr lang="pl-PL" altLang="pl-PL" i="1">
                <a:solidFill>
                  <a:srgbClr val="C00000"/>
                </a:solidFill>
              </a:rPr>
            </a:br>
            <a:r>
              <a:rPr lang="pl-PL" altLang="pl-PL" i="1">
                <a:solidFill>
                  <a:srgbClr val="C00000"/>
                </a:solidFill>
              </a:rPr>
              <a:t>            </a:t>
            </a:r>
            <a:br>
              <a:rPr lang="pl-PL" altLang="pl-PL" i="1">
                <a:solidFill>
                  <a:srgbClr val="C00000"/>
                </a:solidFill>
              </a:rPr>
            </a:br>
            <a:endParaRPr lang="pl-PL" altLang="pl-PL" sz="3000" i="1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>
            <a:extLst/>
          </p:cNvPr>
          <p:cNvSpPr>
            <a:spLocks noGrp="1"/>
          </p:cNvSpPr>
          <p:nvPr>
            <p:ph type="body" sz="half" idx="2"/>
          </p:nvPr>
        </p:nvSpPr>
        <p:spPr>
          <a:xfrm>
            <a:off x="428625" y="214313"/>
            <a:ext cx="3929063" cy="6429375"/>
          </a:xfrm>
        </p:spPr>
        <p:txBody>
          <a:bodyPr>
            <a:normAutofit fontScale="62500" lnSpcReduction="20000"/>
          </a:bodyPr>
          <a:lstStyle/>
          <a:p>
            <a:r>
              <a:rPr lang="pl-PL" sz="6700" b="1" dirty="0">
                <a:solidFill>
                  <a:schemeClr val="tx2"/>
                </a:solidFill>
              </a:rPr>
              <a:t>Ala Betka</a:t>
            </a:r>
          </a:p>
          <a:p>
            <a:pPr>
              <a:defRPr/>
            </a:pPr>
            <a:r>
              <a:rPr lang="pl-PL" sz="3800" b="1" dirty="0">
                <a:solidFill>
                  <a:schemeClr val="tx2"/>
                </a:solidFill>
              </a:rPr>
              <a:t>Ida </a:t>
            </a:r>
            <a:r>
              <a:rPr lang="pl-PL" sz="3800" b="1" dirty="0" err="1">
                <a:solidFill>
                  <a:schemeClr val="tx2"/>
                </a:solidFill>
              </a:rPr>
              <a:t>Pierelotkin</a:t>
            </a:r>
            <a:endParaRPr lang="pl-PL" sz="12800" b="1" dirty="0">
              <a:solidFill>
                <a:schemeClr val="tx2"/>
              </a:solidFill>
            </a:endParaRPr>
          </a:p>
          <a:p>
            <a:pPr>
              <a:defRPr/>
            </a:pPr>
            <a:endParaRPr lang="pl-PL" sz="5800" b="1" dirty="0"/>
          </a:p>
          <a:p>
            <a:r>
              <a:rPr lang="pl-PL" sz="2200" dirty="0"/>
              <a:t>Ala Betka to dziewczynka taka jak ty. Mieszka w zwyczajnym miasteczku i chodzi do zwyczajnej szkoły. No, może nie całkiem… Ale czy tak naprawdę istnieją zwyczajne szkoły?! Przecież w każdej, od czasu do czasu, dzieje się coś niezwykłego. W twojej na pewno też! Może nawet znasz Alę? A może to właśnie ty nią jesteś?</a:t>
            </a:r>
          </a:p>
          <a:p>
            <a:endParaRPr lang="pl-PL" sz="2200" dirty="0"/>
          </a:p>
          <a:p>
            <a:r>
              <a:rPr lang="pl-PL" sz="2200" dirty="0"/>
              <a:t>Ala ma też pewien niezwykły dar: niczym magnes, przyciąga do siebie przygody, a świat wokół niej zmienia się wtedy nie do poznania. Bo tak to już bywa – ktoś może być czarodziejem, a do kogoś innego czary przychodzą same, nieproszone. Trzeba tylko umieć je dostrzec.</a:t>
            </a:r>
          </a:p>
          <a:p>
            <a:pPr eaLnBrk="1" hangingPunct="1">
              <a:lnSpc>
                <a:spcPct val="80000"/>
              </a:lnSpc>
              <a:defRPr/>
            </a:pPr>
            <a:endParaRPr lang="pl-PL" sz="4400" dirty="0">
              <a:latin typeface="+mj-lt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pl-PL" sz="4400" dirty="0">
              <a:latin typeface="+mj-lt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pl-PL" sz="4400" dirty="0">
              <a:latin typeface="+mj-lt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pl-PL" sz="4400" dirty="0">
              <a:latin typeface="+mj-lt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pl-PL" sz="4400" dirty="0">
              <a:latin typeface="+mj-lt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pl-PL" sz="4400" dirty="0">
              <a:latin typeface="+mj-lt"/>
            </a:endParaRPr>
          </a:p>
          <a:p>
            <a:pPr>
              <a:lnSpc>
                <a:spcPct val="80000"/>
              </a:lnSpc>
              <a:defRPr/>
            </a:pPr>
            <a:r>
              <a:rPr lang="pl-PL" sz="1800" dirty="0">
                <a:latin typeface="+mj-lt"/>
                <a:cs typeface="Times New Roman" pitchFamily="18" charset="0"/>
              </a:rPr>
              <a:t>Źródło: </a:t>
            </a:r>
            <a:r>
              <a:rPr lang="pl-PL" sz="1800" dirty="0">
                <a:latin typeface="+mj-lt"/>
                <a:cs typeface="Times New Roman" pitchFamily="18" charset="0"/>
                <a:hlinkClick r:id="rId2"/>
              </a:rPr>
              <a:t>https://calapolskaczytadzieciom.pl/</a:t>
            </a:r>
            <a:r>
              <a:rPr lang="pl-PL" sz="1800" dirty="0">
                <a:latin typeface="+mj-lt"/>
                <a:cs typeface="Times New Roman" pitchFamily="18" charset="0"/>
              </a:rPr>
              <a:t> </a:t>
            </a:r>
          </a:p>
        </p:txBody>
      </p:sp>
      <p:pic>
        <p:nvPicPr>
          <p:cNvPr id="3" name="Obraz 2" descr="ala-betka-b-iext12192326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548680"/>
            <a:ext cx="3619538" cy="518134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tekstu 5"/>
          <p:cNvSpPr>
            <a:spLocks noGrp="1"/>
          </p:cNvSpPr>
          <p:nvPr>
            <p:ph type="body" sz="half" idx="2"/>
          </p:nvPr>
        </p:nvSpPr>
        <p:spPr>
          <a:xfrm>
            <a:off x="285750" y="357188"/>
            <a:ext cx="4286250" cy="6357937"/>
          </a:xfrm>
        </p:spPr>
        <p:txBody>
          <a:bodyPr>
            <a:normAutofit fontScale="92500"/>
          </a:bodyPr>
          <a:lstStyle/>
          <a:p>
            <a:r>
              <a:rPr lang="pl-PL" sz="3600" b="1" dirty="0"/>
              <a:t>Klub filmowy</a:t>
            </a:r>
          </a:p>
          <a:p>
            <a:r>
              <a:rPr lang="pl-PL" sz="2000" b="1" dirty="0">
                <a:hlinkClick r:id="rId2"/>
              </a:rPr>
              <a:t>David </a:t>
            </a:r>
            <a:r>
              <a:rPr lang="pl-PL" sz="2000" b="1" dirty="0" err="1">
                <a:hlinkClick r:id="rId2"/>
              </a:rPr>
              <a:t>Gilmour</a:t>
            </a:r>
            <a:endParaRPr lang="pl-PL" sz="2000" b="1" dirty="0"/>
          </a:p>
          <a:p>
            <a:endParaRPr lang="pl-PL" sz="2000" b="1" dirty="0"/>
          </a:p>
          <a:p>
            <a:r>
              <a:rPr lang="pl-PL" b="1" dirty="0"/>
              <a:t>David, ojciec </a:t>
            </a:r>
            <a:r>
              <a:rPr lang="pl-PL" b="1" dirty="0" err="1"/>
              <a:t>Jessego</a:t>
            </a:r>
            <a:r>
              <a:rPr lang="pl-PL" b="1" dirty="0"/>
              <a:t>, widząc, w jak złym stanie psychicznym jest jego nastoletni syn, dla którego uczenie się stało się koszmarem, ale też pamiętając siebie w tym wieku, składa synowi zaskakującą propozycję: może rzucić szkołę, pod warunkiem, że będą razem oglądać trzy filmy tygodniowo. I że nie sięgnie po narkotyki.</a:t>
            </a:r>
            <a:endParaRPr lang="pl-PL" dirty="0"/>
          </a:p>
          <a:p>
            <a:r>
              <a:rPr lang="pl-PL" b="1" dirty="0"/>
              <a:t>Wcześniej próbował pomóc synowi w nadrobieniu braków, wspierać, mobilizować. Na prośbę mamy </a:t>
            </a:r>
            <a:r>
              <a:rPr lang="pl-PL" b="1" dirty="0" err="1"/>
              <a:t>Jessego</a:t>
            </a:r>
            <a:r>
              <a:rPr lang="pl-PL" b="1" dirty="0"/>
              <a:t> zamieszkał z nim (zamienili się nawet mieszkaniami, żeby mógł być stale z synem). Ale to nic nie dało. Wciąż widział tylko wypalonego, zrezygnowanego, pozbawionego radości życia młodego człowieka.</a:t>
            </a:r>
            <a:endParaRPr lang="pl-PL" dirty="0"/>
          </a:p>
          <a:p>
            <a:r>
              <a:rPr lang="pl-PL" b="1" dirty="0"/>
              <a:t>Ta poruszająca historia o odbudowywaniu więzi i znajdowaniu wspólnego języka z nastolatkiem oparta jest na faktach. To sfabularyzowana opowieść o własnym synu – tydzień po tygodniu, miesiąc po miesiącu odzyskującym chęć do życia, wiarę w siebie, znajdującym pasję – wspólną z pasją ojca, krytykiem filmowym, prowadzącym program „</a:t>
            </a:r>
            <a:r>
              <a:rPr lang="pl-PL" b="1" dirty="0" err="1"/>
              <a:t>Gilmour</a:t>
            </a:r>
            <a:r>
              <a:rPr lang="pl-PL" b="1" dirty="0"/>
              <a:t> on </a:t>
            </a:r>
            <a:r>
              <a:rPr lang="pl-PL" b="1" dirty="0" err="1"/>
              <a:t>the</a:t>
            </a:r>
            <a:r>
              <a:rPr lang="pl-PL" b="1" dirty="0"/>
              <a:t> Arts” w kanadyjskiej telewizji.</a:t>
            </a:r>
            <a:endParaRPr lang="pl-PL" dirty="0"/>
          </a:p>
          <a:p>
            <a:pPr>
              <a:lnSpc>
                <a:spcPct val="150000"/>
              </a:lnSpc>
            </a:pPr>
            <a:br>
              <a:rPr lang="pl-PL" altLang="pl-PL" dirty="0"/>
            </a:br>
            <a:endParaRPr lang="pl-PL" altLang="pl-PL" dirty="0"/>
          </a:p>
          <a:p>
            <a:pPr>
              <a:lnSpc>
                <a:spcPct val="80000"/>
              </a:lnSpc>
            </a:pPr>
            <a:r>
              <a:rPr lang="pl-PL" altLang="pl-PL" sz="1100" dirty="0">
                <a:latin typeface="Times New Roman" pitchFamily="18" charset="0"/>
                <a:cs typeface="Times New Roman" pitchFamily="18" charset="0"/>
              </a:rPr>
              <a:t>Źródło:  </a:t>
            </a:r>
            <a:r>
              <a:rPr lang="pl-PL" altLang="pl-PL" sz="1100" dirty="0">
                <a:latin typeface="Times New Roman" pitchFamily="18" charset="0"/>
                <a:cs typeface="Times New Roman" pitchFamily="18" charset="0"/>
                <a:hlinkClick r:id="rId3"/>
              </a:rPr>
              <a:t>https://calapolskaczytadzieciom.pl</a:t>
            </a:r>
            <a:r>
              <a:rPr lang="pl-PL" altLang="pl-PL" sz="11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219" name="AutoShape 5" descr="https://calapolskaczytadzieciom.pl/wp-content/uploads/2021/02/bardzo-biala-wrona_egmont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/>
          </a:p>
        </p:txBody>
      </p:sp>
      <p:pic>
        <p:nvPicPr>
          <p:cNvPr id="4" name="Obraz 3" descr="352x500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32040" y="980728"/>
            <a:ext cx="3352800" cy="47529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ytuł 1"/>
          <p:cNvSpPr>
            <a:spLocks noGrp="1"/>
          </p:cNvSpPr>
          <p:nvPr>
            <p:ph type="ctrTitle"/>
          </p:nvPr>
        </p:nvSpPr>
        <p:spPr>
          <a:xfrm>
            <a:off x="357188" y="428625"/>
            <a:ext cx="8215312" cy="3071813"/>
          </a:xfrm>
        </p:spPr>
        <p:txBody>
          <a:bodyPr/>
          <a:lstStyle/>
          <a:p>
            <a:pPr eaLnBrk="1" hangingPunct="1"/>
            <a:r>
              <a:rPr lang="pl-PL" altLang="pl-PL" i="1">
                <a:solidFill>
                  <a:schemeClr val="tx2"/>
                </a:solidFill>
              </a:rPr>
              <a:t>Książka w wolnej chwili   </a:t>
            </a:r>
            <a:br>
              <a:rPr lang="pl-PL" altLang="pl-PL" i="1">
                <a:solidFill>
                  <a:srgbClr val="C00000"/>
                </a:solidFill>
              </a:rPr>
            </a:br>
            <a:br>
              <a:rPr lang="pl-PL" altLang="pl-PL" i="1">
                <a:solidFill>
                  <a:srgbClr val="C00000"/>
                </a:solidFill>
              </a:rPr>
            </a:br>
            <a:r>
              <a:rPr lang="pl-PL" altLang="pl-PL" i="1">
                <a:solidFill>
                  <a:srgbClr val="C00000"/>
                </a:solidFill>
              </a:rPr>
              <a:t>            </a:t>
            </a:r>
            <a:br>
              <a:rPr lang="pl-PL" altLang="pl-PL" i="1">
                <a:solidFill>
                  <a:srgbClr val="C00000"/>
                </a:solidFill>
              </a:rPr>
            </a:br>
            <a:endParaRPr lang="pl-PL" altLang="pl-PL" sz="3000" i="1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tekstu 5"/>
          <p:cNvSpPr>
            <a:spLocks noGrp="1"/>
          </p:cNvSpPr>
          <p:nvPr>
            <p:ph type="body" sz="half" idx="2"/>
          </p:nvPr>
        </p:nvSpPr>
        <p:spPr>
          <a:xfrm>
            <a:off x="457200" y="214313"/>
            <a:ext cx="4043363" cy="6500812"/>
          </a:xfrm>
        </p:spPr>
        <p:txBody>
          <a:bodyPr>
            <a:normAutofit fontScale="92500" lnSpcReduction="10000"/>
          </a:bodyPr>
          <a:lstStyle/>
          <a:p>
            <a:r>
              <a:rPr lang="pl-PL" sz="3200" b="1" dirty="0">
                <a:solidFill>
                  <a:schemeClr val="tx2"/>
                </a:solidFill>
              </a:rPr>
              <a:t>Powiedział mi wróżbita. Lądowe podróże po Dalekim Wschodzie</a:t>
            </a:r>
          </a:p>
          <a:p>
            <a:r>
              <a:rPr lang="pl-PL" sz="2400" dirty="0">
                <a:solidFill>
                  <a:schemeClr val="tx2"/>
                </a:solidFill>
              </a:rPr>
              <a:t>Terzani Tiziano</a:t>
            </a:r>
          </a:p>
          <a:p>
            <a:r>
              <a:rPr lang="pl-PL" sz="1200" dirty="0"/>
              <a:t>Tiziano Tarzani - wybitny, światowej klasy reportażysta - ostrzeżony w Hongkongu przez wróżbitę, że nadejdzie rok, gdy latanie samolotem będzie dla niego śmiertelnym zagrożeniem, postanowił przemieszczać się tradycyjnie, jak dawni podróżnicy. Powiedział później: "Decyzja okazała się znakomita, a rok 1993 - jednym z najbardziej niezwykłych. Przepowiedziano mi śmierć, a tymczasem odżyłem".</a:t>
            </a:r>
          </a:p>
          <a:p>
            <a:r>
              <a:rPr lang="pl-PL" sz="1200" dirty="0"/>
              <a:t>Pieszo, łodzią, autobusem, samochodem i pociągiem odwiedził Birmę, Tajlandię, Laos, Kambodżę, Wietnam, Chiny, Mongolię, Indonezję, Singapur i Malezję. Wszędzie szukał kontaktów z wróżbitami, jasnowidzami i szamanami, co sprawiło, że z coraz większym zrozumieniem i  szacunkiem odnosił się do dawnych zwyczajów i przekonań, dziś zagrożonych przez agresywne formy zachodniej nowoczesności.</a:t>
            </a:r>
          </a:p>
          <a:p>
            <a:r>
              <a:rPr lang="pl-PL" sz="1200" dirty="0"/>
              <a:t>"Wielka książka wpisująca się w najlepszą tradycję literackiego dziennikarstwa... Książka głęboka, bogata, przeniknięta skupionym namysłem".</a:t>
            </a:r>
            <a:br>
              <a:rPr lang="pl-PL" sz="1200" dirty="0"/>
            </a:br>
            <a:r>
              <a:rPr lang="pl-PL" sz="1200" dirty="0"/>
              <a:t>Ryszard Kapuściński</a:t>
            </a:r>
          </a:p>
          <a:p>
            <a:r>
              <a:rPr lang="pl-PL" sz="1200" dirty="0"/>
              <a:t>"Terzani już jest swego rodzaju legendą. To znakomity dziennikarz, ale tutaj chodzi o coś więcej: nie o skupiony na sobie narracyjny popis żurnalisty, lecz o podróż współczesnego, sceptycznego pielgrzyma, bardzo emocjonalnie reagującego na zdarzenia, a zarazem z pełną świadomością wykorzystującego stylistyczne efekty... Po części jest to autobiografia, po części wędrówka do błogiej przeszłości, nieznośnej teraźniejszości i nieżyczliwej przyszłości, po części - proroctwo... Zawsze pisał znakomicie, ale nigdy lepiej niż teraz".</a:t>
            </a:r>
            <a:br>
              <a:rPr lang="pl-PL" sz="1200" dirty="0"/>
            </a:br>
            <a:r>
              <a:rPr lang="pl-PL" sz="1200" dirty="0"/>
              <a:t>William </a:t>
            </a:r>
            <a:r>
              <a:rPr lang="pl-PL" sz="1200" dirty="0" err="1"/>
              <a:t>Shawcross</a:t>
            </a:r>
            <a:r>
              <a:rPr lang="pl-PL" sz="1200" dirty="0"/>
              <a:t>, "</a:t>
            </a:r>
            <a:r>
              <a:rPr lang="pl-PL" sz="1200" dirty="0" err="1"/>
              <a:t>Literary</a:t>
            </a:r>
            <a:r>
              <a:rPr lang="pl-PL" sz="1200" dirty="0"/>
              <a:t> </a:t>
            </a:r>
            <a:r>
              <a:rPr lang="pl-PL" sz="1200" dirty="0" err="1"/>
              <a:t>Review</a:t>
            </a:r>
            <a:r>
              <a:rPr lang="pl-PL" sz="1200" dirty="0"/>
              <a:t>"</a:t>
            </a:r>
          </a:p>
          <a:p>
            <a:pPr eaLnBrk="1" hangingPunct="1">
              <a:lnSpc>
                <a:spcPct val="80000"/>
              </a:lnSpc>
            </a:pPr>
            <a:endParaRPr lang="pl-PL" altLang="pl-PL" sz="11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pl-PL" altLang="pl-PL" sz="11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pl-PL" altLang="pl-PL" sz="1100" dirty="0">
                <a:latin typeface="Times New Roman" pitchFamily="18" charset="0"/>
                <a:cs typeface="Times New Roman" pitchFamily="18" charset="0"/>
              </a:rPr>
              <a:t>Źródło:  </a:t>
            </a:r>
            <a:r>
              <a:rPr lang="pl-PL" altLang="pl-PL" sz="1100" dirty="0">
                <a:latin typeface="Times New Roman" pitchFamily="18" charset="0"/>
                <a:cs typeface="Times New Roman" pitchFamily="18" charset="0"/>
                <a:hlinkClick r:id="rId2"/>
              </a:rPr>
              <a:t>https://www.empik.com/</a:t>
            </a:r>
            <a:r>
              <a:rPr lang="pl-PL" altLang="pl-PL" sz="11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84C1F1A4-0781-4FEA-AE8C-8E704D1448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276" y="404664"/>
            <a:ext cx="3692751" cy="525658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1141</Words>
  <Application>Microsoft Office PowerPoint</Application>
  <PresentationFormat>Pokaz na ekranie (4:3)</PresentationFormat>
  <Paragraphs>88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Motyw pakietu Office</vt:lpstr>
      <vt:lpstr>                          Warto  przeczytać  Monika Płonka doradca metodyczny ds. bibliotek szkolnych monika.plonka@odn.kalisz.pl    </vt:lpstr>
      <vt:lpstr>Książka nauczyciela i rodzica                  </vt:lpstr>
      <vt:lpstr>Prezentacja programu PowerPoint</vt:lpstr>
      <vt:lpstr>Prezentacja programu PowerPoint</vt:lpstr>
      <vt:lpstr>Literatura  dziecięca i młodzieżowa                 </vt:lpstr>
      <vt:lpstr>Prezentacja programu PowerPoint</vt:lpstr>
      <vt:lpstr>Prezentacja programu PowerPoint</vt:lpstr>
      <vt:lpstr>Książka w wolnej chwili                  </vt:lpstr>
      <vt:lpstr>Prezentacja programu PowerPoint</vt:lpstr>
      <vt:lpstr>Prezentacja programu PowerPoint</vt:lpstr>
    </vt:vector>
  </TitlesOfParts>
  <Company>trans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Rysiek jach</dc:creator>
  <cp:lastModifiedBy>PC</cp:lastModifiedBy>
  <cp:revision>14</cp:revision>
  <dcterms:created xsi:type="dcterms:W3CDTF">2023-06-12T11:50:25Z</dcterms:created>
  <dcterms:modified xsi:type="dcterms:W3CDTF">2023-06-21T10:45:24Z</dcterms:modified>
</cp:coreProperties>
</file>