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13" t="16971" r="3993" b="13632"/>
          <a:stretch/>
        </p:blipFill>
        <p:spPr>
          <a:xfrm>
            <a:off x="0" y="3302343"/>
            <a:ext cx="9144000" cy="357894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467544" y="404664"/>
            <a:ext cx="828092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dirty="0" smtClean="0"/>
              <a:t>To jest tytuł prezentacji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6A67-98D3-4B9B-9754-4C4E3248899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159" t="15740" r="16876" b="15443"/>
          <a:stretch/>
        </p:blipFill>
        <p:spPr>
          <a:xfrm>
            <a:off x="4424697" y="5799997"/>
            <a:ext cx="4615083" cy="105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318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26B5-D830-4083-82EC-C65D89635B83}" type="datetimeFigureOut">
              <a:rPr lang="pl-PL" smtClean="0"/>
              <a:pPr/>
              <a:t>2020-07-15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FDA03-15EA-4FF8-801B-0A8B985420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wydawnictwoliterackie.pl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samosedno.com.pl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wp.pl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mpik.com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lubimyczytac.pl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lubimyczytac.p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000" i="1" dirty="0" smtClean="0">
                <a:solidFill>
                  <a:srgbClr val="C00000"/>
                </a:solidFill>
              </a:rPr>
              <a:t>         </a:t>
            </a:r>
            <a:br>
              <a:rPr lang="pl-PL" sz="5000" i="1" dirty="0" smtClean="0">
                <a:solidFill>
                  <a:srgbClr val="C00000"/>
                </a:solidFill>
              </a:rPr>
            </a:br>
            <a:r>
              <a:rPr lang="pl-PL" sz="5000" i="1" dirty="0" smtClean="0">
                <a:solidFill>
                  <a:srgbClr val="C00000"/>
                </a:solidFill>
              </a:rPr>
              <a:t>              </a:t>
            </a:r>
            <a:br>
              <a:rPr lang="pl-PL" sz="5000" i="1" dirty="0" smtClean="0">
                <a:solidFill>
                  <a:srgbClr val="C00000"/>
                </a:solidFill>
              </a:rPr>
            </a:br>
            <a:r>
              <a:rPr lang="pl-PL" sz="5000" i="1" dirty="0">
                <a:solidFill>
                  <a:srgbClr val="C00000"/>
                </a:solidFill>
              </a:rPr>
              <a:t/>
            </a:r>
            <a:br>
              <a:rPr lang="pl-PL" sz="5000" i="1" dirty="0">
                <a:solidFill>
                  <a:srgbClr val="C00000"/>
                </a:solidFill>
              </a:rPr>
            </a:br>
            <a:r>
              <a:rPr lang="pl-PL" sz="6000" i="1" dirty="0" smtClean="0">
                <a:solidFill>
                  <a:srgbClr val="C00000"/>
                </a:solidFill>
              </a:rPr>
              <a:t>Warto  przeczytać</a:t>
            </a:r>
            <a:br>
              <a:rPr lang="pl-PL" sz="6000" i="1" dirty="0" smtClean="0">
                <a:solidFill>
                  <a:srgbClr val="C00000"/>
                </a:solidFill>
              </a:rPr>
            </a:br>
            <a:r>
              <a:rPr lang="pl-PL" sz="6000" i="1" dirty="0" smtClean="0">
                <a:solidFill>
                  <a:srgbClr val="C00000"/>
                </a:solidFill>
              </a:rPr>
              <a:t/>
            </a:r>
            <a:br>
              <a:rPr lang="pl-PL" sz="6000" i="1" dirty="0" smtClean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Monika </a:t>
            </a:r>
            <a:r>
              <a:rPr lang="pl-PL" sz="2200" i="1" dirty="0">
                <a:solidFill>
                  <a:srgbClr val="C00000"/>
                </a:solidFill>
              </a:rPr>
              <a:t>Płonka</a:t>
            </a:r>
            <a:br>
              <a:rPr lang="pl-PL" sz="2200" i="1" dirty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doradca </a:t>
            </a:r>
            <a:r>
              <a:rPr lang="pl-PL" sz="2200" i="1" dirty="0">
                <a:solidFill>
                  <a:srgbClr val="C00000"/>
                </a:solidFill>
              </a:rPr>
              <a:t>metodyczny </a:t>
            </a:r>
            <a:r>
              <a:rPr lang="pl-PL" sz="2200" i="1" dirty="0" smtClean="0">
                <a:solidFill>
                  <a:srgbClr val="C00000"/>
                </a:solidFill>
              </a:rPr>
              <a:t>ds</a:t>
            </a:r>
            <a:r>
              <a:rPr lang="pl-PL" sz="2200" i="1" dirty="0">
                <a:solidFill>
                  <a:srgbClr val="C00000"/>
                </a:solidFill>
              </a:rPr>
              <a:t>. bibliotek </a:t>
            </a:r>
            <a:r>
              <a:rPr lang="pl-PL" sz="2200" i="1" dirty="0" smtClean="0">
                <a:solidFill>
                  <a:srgbClr val="C00000"/>
                </a:solidFill>
              </a:rPr>
              <a:t>szkolnych</a:t>
            </a:r>
            <a:br>
              <a:rPr lang="pl-PL" sz="2200" i="1" dirty="0" smtClean="0">
                <a:solidFill>
                  <a:srgbClr val="C00000"/>
                </a:solidFill>
              </a:rPr>
            </a:br>
            <a:r>
              <a:rPr lang="pl-PL" sz="2200" i="1" dirty="0" smtClean="0">
                <a:solidFill>
                  <a:srgbClr val="C00000"/>
                </a:solidFill>
              </a:rPr>
              <a:t>monika.płonka@odn.kalisz.pl</a:t>
            </a:r>
            <a:r>
              <a:rPr lang="pl-PL" sz="2200" i="1" dirty="0">
                <a:solidFill>
                  <a:srgbClr val="C00000"/>
                </a:solidFill>
              </a:rPr>
              <a:t/>
            </a:r>
            <a:br>
              <a:rPr lang="pl-PL" sz="2200" i="1" dirty="0">
                <a:solidFill>
                  <a:srgbClr val="C00000"/>
                </a:solidFill>
              </a:rPr>
            </a:br>
            <a:r>
              <a:rPr lang="pl-PL" sz="6000" i="1" dirty="0">
                <a:solidFill>
                  <a:srgbClr val="C00000"/>
                </a:solidFill>
              </a:rPr>
              <a:t/>
            </a:r>
            <a:br>
              <a:rPr lang="pl-PL" sz="6000" i="1" dirty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57158" y="357166"/>
            <a:ext cx="4143404" cy="6357982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rgbClr val="C00000"/>
                </a:solidFill>
              </a:rPr>
              <a:t>Elementarz księdza Twardowskiego dla najmłodszego, średniaka i starszego</a:t>
            </a:r>
          </a:p>
          <a:p>
            <a:r>
              <a:rPr lang="pl-PL" sz="2400" dirty="0" smtClean="0">
                <a:solidFill>
                  <a:srgbClr val="C00000"/>
                </a:solidFill>
              </a:rPr>
              <a:t>Jan </a:t>
            </a:r>
            <a:r>
              <a:rPr lang="pl-PL" sz="2400" dirty="0" smtClean="0">
                <a:solidFill>
                  <a:srgbClr val="C00000"/>
                </a:solidFill>
              </a:rPr>
              <a:t>Twardowski</a:t>
            </a:r>
            <a:endParaRPr lang="pl-PL" sz="2400" dirty="0" smtClean="0">
              <a:solidFill>
                <a:srgbClr val="C00000"/>
              </a:solidFill>
            </a:endParaRPr>
          </a:p>
          <a:p>
            <a:endParaRPr lang="pl-PL" sz="1600" dirty="0" smtClean="0"/>
          </a:p>
          <a:p>
            <a:pPr fontAlgn="base"/>
            <a:r>
              <a:rPr lang="pl-PL" sz="1600" i="1" dirty="0" smtClean="0"/>
              <a:t>Elementarz księdza Twardowskiego</a:t>
            </a:r>
            <a:r>
              <a:rPr lang="pl-PL" sz="1600" dirty="0" smtClean="0"/>
              <a:t> - pełen ciepła i humoru przewodnik, skupiony wokół cyklu życia: dzieciństwa, dojrzewania, nawrócenia, modlitwy, miłości, rodziny, świąt, kapłaństwa, tworzenia, przemijania. Przybliżający przy tym postać samego Autora.</a:t>
            </a:r>
          </a:p>
          <a:p>
            <a:pPr fontAlgn="base"/>
            <a:r>
              <a:rPr lang="pl-PL" sz="1600" dirty="0" smtClean="0"/>
              <a:t>Lektura </a:t>
            </a:r>
            <a:r>
              <a:rPr lang="pl-PL" sz="1600" i="1" dirty="0" smtClean="0"/>
              <a:t>Elementarza</a:t>
            </a:r>
            <a:r>
              <a:rPr lang="pl-PL" sz="1600" dirty="0" smtClean="0"/>
              <a:t> może być pomocą w poszukiwaniu odpowiedzi na najważniejsze pytania.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r>
              <a:rPr lang="pl-PL" dirty="0" smtClean="0"/>
              <a:t>Źródło: </a:t>
            </a:r>
            <a:r>
              <a:rPr lang="pl-PL" dirty="0" smtClean="0"/>
              <a:t> </a:t>
            </a:r>
            <a:r>
              <a:rPr lang="pl-PL" dirty="0" smtClean="0">
                <a:hlinkClick r:id="rId2"/>
              </a:rPr>
              <a:t>https://www.wydawnictwoliterackie.pl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pl-PL" dirty="0" smtClean="0"/>
          </a:p>
          <a:p>
            <a:endParaRPr lang="pl-PL" sz="1600" dirty="0"/>
          </a:p>
        </p:txBody>
      </p:sp>
      <p:pic>
        <p:nvPicPr>
          <p:cNvPr id="5" name="Symbol zastępczy zawartości 4" descr="385215-352x5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4876" y="500042"/>
            <a:ext cx="3975127" cy="5646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Książka nauczyciela i rodzica  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>            </a:t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sz="3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57158" y="428604"/>
            <a:ext cx="4572032" cy="6143668"/>
          </a:xfrm>
        </p:spPr>
        <p:txBody>
          <a:bodyPr>
            <a:normAutofit fontScale="85000" lnSpcReduction="10000"/>
          </a:bodyPr>
          <a:lstStyle/>
          <a:p>
            <a:r>
              <a:rPr lang="pl-PL" sz="2600" b="1" dirty="0" smtClean="0">
                <a:solidFill>
                  <a:srgbClr val="C00000"/>
                </a:solidFill>
              </a:rPr>
              <a:t>Inteligencja percepcyjna. Jak mózg tworzy iluzje i </a:t>
            </a:r>
            <a:r>
              <a:rPr lang="pl-PL" sz="2600" b="1" dirty="0" smtClean="0">
                <a:solidFill>
                  <a:srgbClr val="C00000"/>
                </a:solidFill>
              </a:rPr>
              <a:t>złudzenia</a:t>
            </a:r>
          </a:p>
          <a:p>
            <a:r>
              <a:rPr lang="pl-PL" sz="2600" dirty="0" smtClean="0">
                <a:solidFill>
                  <a:srgbClr val="C00000"/>
                </a:solidFill>
              </a:rPr>
              <a:t>Dr Brian </a:t>
            </a:r>
            <a:r>
              <a:rPr lang="pl-PL" sz="2600" dirty="0" err="1" smtClean="0">
                <a:solidFill>
                  <a:srgbClr val="C00000"/>
                </a:solidFill>
              </a:rPr>
              <a:t>Boxer</a:t>
            </a:r>
            <a:r>
              <a:rPr lang="pl-PL" sz="2600" dirty="0" smtClean="0">
                <a:solidFill>
                  <a:srgbClr val="C00000"/>
                </a:solidFill>
              </a:rPr>
              <a:t> </a:t>
            </a:r>
            <a:r>
              <a:rPr lang="pl-PL" sz="2600" dirty="0" err="1" smtClean="0">
                <a:solidFill>
                  <a:srgbClr val="C00000"/>
                </a:solidFill>
              </a:rPr>
              <a:t>Wachler</a:t>
            </a:r>
            <a:r>
              <a:rPr lang="pl-PL" sz="1800" dirty="0" smtClean="0"/>
              <a:t> </a:t>
            </a:r>
          </a:p>
          <a:p>
            <a:r>
              <a:rPr lang="pl-PL" sz="1700" dirty="0" smtClean="0"/>
              <a:t/>
            </a:r>
            <a:br>
              <a:rPr lang="pl-PL" sz="1700" dirty="0" smtClean="0"/>
            </a:br>
            <a:r>
              <a:rPr lang="pl-PL" sz="1900" dirty="0" smtClean="0"/>
              <a:t>Dlaczego podobają nam się produkty reklamowane przez </a:t>
            </a:r>
            <a:r>
              <a:rPr lang="pl-PL" sz="1900" dirty="0" err="1" smtClean="0"/>
              <a:t>influencerów</a:t>
            </a:r>
            <a:r>
              <a:rPr lang="pl-PL" sz="1900" dirty="0" smtClean="0"/>
              <a:t> i znanych osób?  Dlaczego niektórzy sportowcy odnoszą sukces za sukcesem, a inni są</a:t>
            </a:r>
            <a:r>
              <a:rPr lang="pl-PL" sz="1900" b="1" dirty="0" smtClean="0"/>
              <a:t> skazani na wieczne porażki</a:t>
            </a:r>
            <a:r>
              <a:rPr lang="pl-PL" sz="1900" dirty="0" smtClean="0"/>
              <a:t>? </a:t>
            </a:r>
          </a:p>
          <a:p>
            <a:r>
              <a:rPr lang="pl-PL" sz="1900" dirty="0" smtClean="0"/>
              <a:t>Wciągająca, pełna błyskotliwego humoru lektura, która</a:t>
            </a:r>
            <a:r>
              <a:rPr lang="pl-PL" sz="1900" b="1" dirty="0" smtClean="0"/>
              <a:t> odkrywa tajemnice ludzkiej percepcji</a:t>
            </a:r>
            <a:r>
              <a:rPr lang="pl-PL" sz="1900" dirty="0" smtClean="0"/>
              <a:t>.</a:t>
            </a:r>
          </a:p>
          <a:p>
            <a:r>
              <a:rPr lang="pl-PL" sz="1900" dirty="0" smtClean="0"/>
              <a:t>Dr </a:t>
            </a:r>
            <a:r>
              <a:rPr lang="pl-PL" sz="1900" dirty="0" smtClean="0"/>
              <a:t>Brian </a:t>
            </a:r>
            <a:r>
              <a:rPr lang="pl-PL" sz="1900" dirty="0" err="1" smtClean="0"/>
              <a:t>Boxer</a:t>
            </a:r>
            <a:r>
              <a:rPr lang="pl-PL" sz="1900" dirty="0" smtClean="0"/>
              <a:t> </a:t>
            </a:r>
            <a:r>
              <a:rPr lang="pl-PL" sz="1900" dirty="0" err="1" smtClean="0"/>
              <a:t>Wachler</a:t>
            </a:r>
            <a:r>
              <a:rPr lang="pl-PL" sz="1900" dirty="0" smtClean="0"/>
              <a:t> na przykładzie badań naukowych i rzeczywistych przykładów, w jaki sposób nasz mózg może zmieniać interpretację własnych doświadczeń, a nawet nimi manipulować. Aby nauczyć się lepiej interpretować to, co dzieje się wokół nas, i podejmować satysfakcjonujące wybory życiowe, potrzebna jest inteligencja percepcyjna. To właśnie ona pozwala odróżniać prawdę od fikcji, myśleć krytycznie oraz racjonalnie postrzegać świat, nie ulegając </a:t>
            </a:r>
            <a:r>
              <a:rPr lang="pl-PL" sz="1900" dirty="0" smtClean="0"/>
              <a:t>iluzjom (…)</a:t>
            </a:r>
            <a:endParaRPr lang="pl-PL" sz="1900" dirty="0" smtClean="0"/>
          </a:p>
          <a:p>
            <a:endParaRPr lang="pl-PL" sz="15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Źródło: </a:t>
            </a:r>
            <a:r>
              <a:rPr lang="pl-PL" dirty="0" smtClean="0">
                <a:hlinkClick r:id="rId2"/>
              </a:rPr>
              <a:t>https://www.samosedno.com.pl/</a:t>
            </a:r>
            <a:endParaRPr lang="pl-PL" dirty="0"/>
          </a:p>
          <a:p>
            <a:endParaRPr lang="pl-PL" dirty="0"/>
          </a:p>
        </p:txBody>
      </p:sp>
      <p:pic>
        <p:nvPicPr>
          <p:cNvPr id="9" name="Symbol zastępczy zawartości 8" descr="inteligencja-percepcyjn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0116" y="643730"/>
            <a:ext cx="4402478" cy="5285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4500594" cy="6429420"/>
          </a:xfrm>
        </p:spPr>
        <p:txBody>
          <a:bodyPr>
            <a:normAutofit fontScale="32500" lnSpcReduction="20000"/>
          </a:bodyPr>
          <a:lstStyle/>
          <a:p>
            <a:r>
              <a:rPr lang="pl-PL" sz="5100" dirty="0">
                <a:solidFill>
                  <a:srgbClr val="C00000"/>
                </a:solidFill>
              </a:rPr>
              <a:t/>
            </a:r>
            <a:br>
              <a:rPr lang="pl-PL" sz="5100" dirty="0">
                <a:solidFill>
                  <a:srgbClr val="C00000"/>
                </a:solidFill>
              </a:rPr>
            </a:br>
            <a:r>
              <a:rPr lang="pl-PL" sz="7400" b="1" dirty="0" smtClean="0">
                <a:solidFill>
                  <a:srgbClr val="C00000"/>
                </a:solidFill>
              </a:rPr>
              <a:t>TRUDNE PYTANIA dla dorosłych Jak rozmawiać o stracie, tęsknocie i dziecięcych lękach. Pogodnie i optymistycznie</a:t>
            </a:r>
          </a:p>
          <a:p>
            <a:r>
              <a:rPr lang="pl-PL" sz="7400" dirty="0" smtClean="0">
                <a:solidFill>
                  <a:srgbClr val="C00000"/>
                </a:solidFill>
              </a:rPr>
              <a:t>Elżbieta Zubrzycka</a:t>
            </a:r>
            <a:r>
              <a:rPr lang="pl-PL" sz="6000" dirty="0" smtClean="0"/>
              <a:t/>
            </a:r>
            <a:br>
              <a:rPr lang="pl-PL" sz="6000" dirty="0" smtClean="0"/>
            </a:br>
            <a:endParaRPr lang="pl-PL" sz="6000" dirty="0" smtClean="0">
              <a:solidFill>
                <a:srgbClr val="C00000"/>
              </a:solidFill>
            </a:endParaRPr>
          </a:p>
          <a:p>
            <a:r>
              <a:rPr lang="pl-PL" sz="5500" dirty="0" smtClean="0"/>
              <a:t>Dzieci zadają pytania, a nam trudno na nie odpowiedzieć. Strata, tęsknota, śmierć i choroba to nieodłączne części codziennego życia, które budzą silne emocje.</a:t>
            </a:r>
            <a:br>
              <a:rPr lang="pl-PL" sz="5500" dirty="0" smtClean="0"/>
            </a:br>
            <a:r>
              <a:rPr lang="pl-PL" sz="5500" dirty="0" smtClean="0"/>
              <a:t>Co powiedzieć dziecku?</a:t>
            </a:r>
            <a:br>
              <a:rPr lang="pl-PL" sz="5500" dirty="0" smtClean="0"/>
            </a:br>
            <a:r>
              <a:rPr lang="pl-PL" sz="5500" dirty="0" smtClean="0"/>
              <a:t>Ta książka pomaga rodzicom i wychowawcom znaleźć odpowiednie słowa. Podaje konkretne wskazówki, jak rozmawiać z dzieckiem.</a:t>
            </a:r>
            <a:br>
              <a:rPr lang="pl-PL" sz="5500" dirty="0" smtClean="0"/>
            </a:br>
            <a:r>
              <a:rPr lang="pl-PL" sz="5500" dirty="0" smtClean="0"/>
              <a:t>Dostarcza też rzetelnej wiedzy na tematy tabu, o których niechętnie się mówi. Wyposażeni w nią rodzice będą potrafili emanować spokojem i staną się prawdziwym wsparciem dla najmłodszych.</a:t>
            </a:r>
            <a:endParaRPr lang="pl-PL" sz="5500" b="1" i="1" dirty="0" smtClean="0">
              <a:solidFill>
                <a:srgbClr val="C00000"/>
              </a:solidFill>
            </a:endParaRPr>
          </a:p>
          <a:p>
            <a:endParaRPr lang="pl-PL" dirty="0" smtClean="0"/>
          </a:p>
          <a:p>
            <a:endParaRPr lang="pl-PL" sz="2900" dirty="0" smtClean="0"/>
          </a:p>
          <a:p>
            <a:endParaRPr lang="pl-PL" sz="27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4000" dirty="0" smtClean="0"/>
              <a:t>Źródło: </a:t>
            </a:r>
            <a:r>
              <a:rPr lang="pl-PL" sz="4300" dirty="0" smtClean="0">
                <a:hlinkClick r:id="rId2"/>
              </a:rPr>
              <a:t>https://www.gwp.pl/</a:t>
            </a:r>
            <a:endParaRPr lang="pl-PL" sz="4300" dirty="0"/>
          </a:p>
        </p:txBody>
      </p:sp>
      <p:pic>
        <p:nvPicPr>
          <p:cNvPr id="7" name="Symbol zastępczy zawartości 6" descr="trudne-pytania-dla-doroslych-b-iext3792380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9188" y="523244"/>
            <a:ext cx="3757612" cy="53527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Literatura  dziecięca i młodzieżowa 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>            </a:t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sz="3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85720" y="357166"/>
            <a:ext cx="4429156" cy="6286544"/>
          </a:xfrm>
        </p:spPr>
        <p:txBody>
          <a:bodyPr>
            <a:normAutofit fontScale="92500" lnSpcReduction="20000"/>
          </a:bodyPr>
          <a:lstStyle/>
          <a:p>
            <a:r>
              <a:rPr lang="pl-PL" sz="2600" b="1" dirty="0" err="1" smtClean="0">
                <a:solidFill>
                  <a:srgbClr val="C00000"/>
                </a:solidFill>
              </a:rPr>
              <a:t>Pucio</a:t>
            </a:r>
            <a:r>
              <a:rPr lang="pl-PL" sz="2600" b="1" dirty="0" smtClean="0">
                <a:solidFill>
                  <a:srgbClr val="C00000"/>
                </a:solidFill>
              </a:rPr>
              <a:t> </a:t>
            </a:r>
            <a:r>
              <a:rPr lang="pl-PL" sz="2600" b="1" dirty="0" smtClean="0">
                <a:solidFill>
                  <a:srgbClr val="C00000"/>
                </a:solidFill>
              </a:rPr>
              <a:t>mówi pierwsze słowa</a:t>
            </a:r>
          </a:p>
          <a:p>
            <a:r>
              <a:rPr lang="pl-PL" sz="2600" dirty="0" smtClean="0">
                <a:solidFill>
                  <a:srgbClr val="C00000"/>
                </a:solidFill>
              </a:rPr>
              <a:t>Galewska-Kustra </a:t>
            </a:r>
            <a:r>
              <a:rPr lang="pl-PL" sz="2600" dirty="0" smtClean="0">
                <a:solidFill>
                  <a:srgbClr val="C00000"/>
                </a:solidFill>
              </a:rPr>
              <a:t>Marta</a:t>
            </a:r>
          </a:p>
          <a:p>
            <a:endParaRPr lang="pl-PL" sz="2600" dirty="0" smtClean="0">
              <a:solidFill>
                <a:srgbClr val="C00000"/>
              </a:solidFill>
            </a:endParaRPr>
          </a:p>
          <a:p>
            <a:r>
              <a:rPr lang="pl-PL" sz="1800" dirty="0" smtClean="0"/>
              <a:t>Poznajcie </a:t>
            </a:r>
            <a:r>
              <a:rPr lang="pl-PL" sz="1800" dirty="0" err="1" smtClean="0"/>
              <a:t>Pucia</a:t>
            </a:r>
            <a:r>
              <a:rPr lang="pl-PL" sz="1800" dirty="0" smtClean="0"/>
              <a:t> i jego wesołą rodzinkę, spędzając z nimi cały dzień! Ten sympatyczny maluch stanie się ulubionym towarzyszem Waszego dziecka w stawianiu pierwszych kroków w nauce mowy!</a:t>
            </a:r>
          </a:p>
          <a:p>
            <a:r>
              <a:rPr lang="pl-PL" sz="1800" dirty="0" smtClean="0"/>
              <a:t>Druga część przygód </a:t>
            </a:r>
            <a:r>
              <a:rPr lang="pl-PL" sz="1800" dirty="0" err="1" smtClean="0"/>
              <a:t>Pucia</a:t>
            </a:r>
            <a:r>
              <a:rPr lang="pl-PL" sz="1800" dirty="0" smtClean="0"/>
              <a:t> skoncentrowana jest na pierwszych słowach typowych dla rozwoju mowy dziecka. Ich rozumienia i używania dziecko uczy się już w pierwszym i drugim roku życia. Dwulatek zaczyna łączyć słowa, a zatem posługuje się już prostymi zdaniami. Zabawa z </a:t>
            </a:r>
            <a:r>
              <a:rPr lang="pl-PL" sz="1800" dirty="0" err="1" smtClean="0"/>
              <a:t>Puciem</a:t>
            </a:r>
            <a:r>
              <a:rPr lang="pl-PL" sz="1800" dirty="0" smtClean="0"/>
              <a:t> ma w tej nauce pomagać. Dla starszych dzieci książka będzie doskonałym materiałem do pierwszych prób samodzielnego czytania.</a:t>
            </a:r>
          </a:p>
          <a:p>
            <a:r>
              <a:rPr lang="pl-PL" sz="1800" dirty="0" smtClean="0"/>
              <a:t>Celowo prosta w formie i wzbogacona pięknymi ilustracjami książka w naturalny sposób wspiera rozwój mowy dziecka.</a:t>
            </a:r>
          </a:p>
          <a:p>
            <a:endParaRPr lang="pl-PL" sz="1700" i="1" dirty="0"/>
          </a:p>
          <a:p>
            <a:endParaRPr lang="pl-PL" sz="1700" i="1" dirty="0" smtClean="0"/>
          </a:p>
          <a:p>
            <a:endParaRPr lang="pl-PL" sz="1700" i="1" dirty="0" smtClean="0"/>
          </a:p>
          <a:p>
            <a:r>
              <a:rPr lang="pl-PL" dirty="0" smtClean="0"/>
              <a:t>Źródło: </a:t>
            </a:r>
            <a:r>
              <a:rPr lang="pl-PL" dirty="0" smtClean="0">
                <a:hlinkClick r:id="rId2"/>
              </a:rPr>
              <a:t>https://www.empik.com/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9" name="Symbol zastępczy zawartości 8" descr="pakiet-pucio-uczy-sie-mowic-pucio-mowi-pierwsze-slowa-b-iext5150998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4876" y="571480"/>
            <a:ext cx="4235664" cy="544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4572032" cy="6429420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 Percy Jackson i bogowie </a:t>
            </a:r>
            <a:r>
              <a:rPr lang="pl-PL" sz="2800" b="1" dirty="0" smtClean="0">
                <a:solidFill>
                  <a:srgbClr val="C00000"/>
                </a:solidFill>
              </a:rPr>
              <a:t>olimpijscy</a:t>
            </a:r>
          </a:p>
          <a:p>
            <a:r>
              <a:rPr lang="pl-PL" sz="2800" dirty="0" err="1" smtClean="0">
                <a:solidFill>
                  <a:srgbClr val="C00000"/>
                </a:solidFill>
              </a:rPr>
              <a:t>Rick</a:t>
            </a:r>
            <a:r>
              <a:rPr lang="pl-PL" sz="2800" dirty="0" smtClean="0">
                <a:solidFill>
                  <a:srgbClr val="C00000"/>
                </a:solidFill>
              </a:rPr>
              <a:t> Riordan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b="1" dirty="0" smtClean="0">
              <a:solidFill>
                <a:srgbClr val="C00000"/>
              </a:solidFill>
            </a:endParaRPr>
          </a:p>
          <a:p>
            <a:r>
              <a:rPr lang="pl-PL" sz="1900" dirty="0" smtClean="0"/>
              <a:t>Co by było, gdyby olimpijscy bogowie żyli w XXI wieku? Co by było, gdyby nadal zakochiwali się w śmiertelnikach i śmiertelniczkach i mieli z nimi dzieci, z których mogliby wyrosnąć wielcy herosi – jak Tezeusz, Jazon czy Herakles? Jak to jest – być takim dzieckiem? To właśnie przydarzyło się dwunastoletniemu </a:t>
            </a:r>
            <a:r>
              <a:rPr lang="pl-PL" sz="1900" dirty="0" err="1" smtClean="0"/>
              <a:t>Percy’emu</a:t>
            </a:r>
            <a:r>
              <a:rPr lang="pl-PL" sz="1900" dirty="0" smtClean="0"/>
              <a:t> Jacksonowi, który zaraz po tym, jak dowiedział się prawdy, wyruszył w niezwykle niebezpieczną misję. Z pomocą satyra i córki Ateny Percy odbędzie podróż przez całe Stany Zjednoczone, żeby schwytać złodzieja, który ukradł przedwieczną „broń masowego rażenia” – należący do Zeusa piorun piorunów. Po drodze zmierzy się z zastępami mitologicznych potworów, których zadaniem jest go powstrzymać. A przede wszystkim będzie musiał stawić czoła ojcu, którego nigdy wcześniej nie spotkał, oraz przepowiedni, która ostrzegła go przed…</a:t>
            </a:r>
          </a:p>
          <a:p>
            <a:r>
              <a:rPr lang="pl-PL" sz="1900" dirty="0" smtClean="0"/>
              <a:t> </a:t>
            </a:r>
          </a:p>
          <a:p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2500" dirty="0" smtClean="0"/>
          </a:p>
          <a:p>
            <a:endParaRPr lang="pl-PL" sz="2500" dirty="0"/>
          </a:p>
          <a:p>
            <a:endParaRPr lang="pl-PL" sz="2500" dirty="0"/>
          </a:p>
          <a:p>
            <a:r>
              <a:rPr lang="pl-PL" sz="1500" dirty="0" smtClean="0"/>
              <a:t>Źródło</a:t>
            </a:r>
            <a:r>
              <a:rPr lang="pl-PL" sz="1500" dirty="0" smtClean="0"/>
              <a:t>: </a:t>
            </a:r>
            <a:r>
              <a:rPr lang="pl-PL" sz="1500" dirty="0" smtClean="0">
                <a:hlinkClick r:id="rId2"/>
              </a:rPr>
              <a:t>https://lubimyczytac.pl/</a:t>
            </a:r>
            <a:endParaRPr lang="pl-PL" sz="1500" dirty="0"/>
          </a:p>
        </p:txBody>
      </p:sp>
      <p:pic>
        <p:nvPicPr>
          <p:cNvPr id="6" name="Symbol zastępczy zawartości 5" descr="464261-352x5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8001" y="591694"/>
            <a:ext cx="3707403" cy="5266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15370" cy="3071833"/>
          </a:xfrm>
        </p:spPr>
        <p:txBody>
          <a:bodyPr>
            <a:norm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Książka w wolnej chwili  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/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i="1" dirty="0" smtClean="0">
                <a:solidFill>
                  <a:srgbClr val="C00000"/>
                </a:solidFill>
              </a:rPr>
              <a:t>            </a:t>
            </a:r>
            <a:br>
              <a:rPr lang="pl-PL" i="1" dirty="0" smtClean="0">
                <a:solidFill>
                  <a:srgbClr val="C00000"/>
                </a:solidFill>
              </a:rPr>
            </a:br>
            <a:endParaRPr lang="pl-PL" sz="3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043362" cy="6357982"/>
          </a:xfrm>
        </p:spPr>
        <p:txBody>
          <a:bodyPr>
            <a:normAutofit lnSpcReduction="10000"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Sceny z życia za ścianą</a:t>
            </a:r>
          </a:p>
          <a:p>
            <a:r>
              <a:rPr lang="pl-PL" sz="2800" dirty="0" smtClean="0">
                <a:solidFill>
                  <a:srgbClr val="C00000"/>
                </a:solidFill>
              </a:rPr>
              <a:t>Janusz </a:t>
            </a:r>
            <a:r>
              <a:rPr lang="pl-PL" sz="2800" dirty="0" smtClean="0">
                <a:solidFill>
                  <a:srgbClr val="C00000"/>
                </a:solidFill>
              </a:rPr>
              <a:t>Leon </a:t>
            </a:r>
            <a:r>
              <a:rPr lang="pl-PL" sz="2800" dirty="0" smtClean="0">
                <a:solidFill>
                  <a:srgbClr val="C00000"/>
                </a:solidFill>
              </a:rPr>
              <a:t>Wiśniewski</a:t>
            </a:r>
          </a:p>
          <a:p>
            <a:pPr fontAlgn="base"/>
            <a:endParaRPr lang="pl-PL" dirty="0" smtClean="0"/>
          </a:p>
          <a:p>
            <a:pPr fontAlgn="base"/>
            <a:r>
              <a:rPr lang="pl-PL" sz="1600" dirty="0" smtClean="0"/>
              <a:t>Opowieści o ludziach, których mijamy na ulicy, w windzie, w pracy. Portrety osób, których nigdy nie spotkamy, i nas samych. Odbicie prostej prawdy, kimkolwiek jesteśmy, potrzebujemy drugiego człowieka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Zawartość zbioru: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- Wirtualność</a:t>
            </a:r>
            <a:br>
              <a:rPr lang="pl-PL" sz="1600" dirty="0" smtClean="0"/>
            </a:br>
            <a:r>
              <a:rPr lang="pl-PL" sz="1600" dirty="0" smtClean="0"/>
              <a:t>- Wyspa kobiet</a:t>
            </a:r>
            <a:br>
              <a:rPr lang="pl-PL" sz="1600" dirty="0" smtClean="0"/>
            </a:br>
            <a:r>
              <a:rPr lang="pl-PL" sz="1600" dirty="0" smtClean="0"/>
              <a:t>- Zawiść</a:t>
            </a:r>
            <a:br>
              <a:rPr lang="pl-PL" sz="1600" dirty="0" smtClean="0"/>
            </a:br>
            <a:r>
              <a:rPr lang="pl-PL" sz="1600" dirty="0" smtClean="0"/>
              <a:t>- Biochemia macierzyństwa</a:t>
            </a:r>
            <a:br>
              <a:rPr lang="pl-PL" sz="1600" dirty="0" smtClean="0"/>
            </a:br>
            <a:r>
              <a:rPr lang="pl-PL" sz="1600" dirty="0" smtClean="0"/>
              <a:t>- Ból opóźniony</a:t>
            </a:r>
            <a:br>
              <a:rPr lang="pl-PL" sz="1600" dirty="0" smtClean="0"/>
            </a:br>
            <a:r>
              <a:rPr lang="pl-PL" sz="1600" dirty="0" smtClean="0"/>
              <a:t>- Rytuały</a:t>
            </a:r>
            <a:br>
              <a:rPr lang="pl-PL" sz="1600" dirty="0" smtClean="0"/>
            </a:br>
            <a:r>
              <a:rPr lang="pl-PL" sz="1600" dirty="0" smtClean="0"/>
              <a:t>- Szwy nocy letniej</a:t>
            </a:r>
            <a:br>
              <a:rPr lang="pl-PL" sz="1600" dirty="0" smtClean="0"/>
            </a:br>
            <a:r>
              <a:rPr lang="pl-PL" sz="1600" dirty="0" smtClean="0"/>
              <a:t>- Częstotliwość fali smutku</a:t>
            </a:r>
            <a:br>
              <a:rPr lang="pl-PL" sz="1600" dirty="0" smtClean="0"/>
            </a:br>
            <a:r>
              <a:rPr lang="pl-PL" sz="1600" dirty="0" smtClean="0"/>
              <a:t>- Rzeczy </a:t>
            </a:r>
            <a:r>
              <a:rPr lang="pl-PL" sz="1600" dirty="0" smtClean="0"/>
              <a:t>najważniejsze (…)</a:t>
            </a:r>
            <a:endParaRPr lang="pl-PL" sz="1600" dirty="0" smtClean="0"/>
          </a:p>
          <a:p>
            <a:pPr fontAlgn="base"/>
            <a:endParaRPr lang="pl-PL" dirty="0" smtClean="0"/>
          </a:p>
          <a:p>
            <a:pPr fontAlgn="base"/>
            <a:endParaRPr lang="pl-PL" dirty="0" smtClean="0"/>
          </a:p>
          <a:p>
            <a:pPr fontAlgn="base"/>
            <a:endParaRPr lang="pl-PL" dirty="0"/>
          </a:p>
          <a:p>
            <a:pPr fontAlgn="base"/>
            <a:r>
              <a:rPr lang="pl-PL" dirty="0" smtClean="0"/>
              <a:t>Źródło: </a:t>
            </a:r>
            <a:r>
              <a:rPr lang="pl-PL" dirty="0" smtClean="0">
                <a:hlinkClick r:id="rId2"/>
              </a:rPr>
              <a:t>https://lubimyczytac.pl/</a:t>
            </a:r>
            <a:endParaRPr lang="pl-PL" dirty="0"/>
          </a:p>
        </p:txBody>
      </p:sp>
      <p:pic>
        <p:nvPicPr>
          <p:cNvPr id="7" name="Symbol zastępczy zawartości 6" descr="352x5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23843" y="565792"/>
            <a:ext cx="3420057" cy="5434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90</Words>
  <Application>Microsoft Office PowerPoint</Application>
  <PresentationFormat>Pokaz na ekranie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                          Warto  przeczytać  Monika Płonka doradca metodyczny ds. bibliotek szkolnych monika.płonka@odn.kalisz.pl    </vt:lpstr>
      <vt:lpstr>Książka nauczyciela i rodzica                  </vt:lpstr>
      <vt:lpstr>Slajd 3</vt:lpstr>
      <vt:lpstr>Slajd 4</vt:lpstr>
      <vt:lpstr>Literatura  dziecięca i młodzieżowa                 </vt:lpstr>
      <vt:lpstr>Slajd 6</vt:lpstr>
      <vt:lpstr>Slajd 7</vt:lpstr>
      <vt:lpstr>Książka w wolnej chwili                  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fujitsu</dc:creator>
  <cp:lastModifiedBy>fujitsu</cp:lastModifiedBy>
  <cp:revision>8</cp:revision>
  <dcterms:created xsi:type="dcterms:W3CDTF">2020-07-15T09:53:38Z</dcterms:created>
  <dcterms:modified xsi:type="dcterms:W3CDTF">2020-07-15T13:49:54Z</dcterms:modified>
</cp:coreProperties>
</file>