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10E2-A104-47F8-9B21-94D81DB5655B}" type="datetimeFigureOut">
              <a:rPr lang="pl-PL" smtClean="0"/>
              <a:t>2020-09-06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78E-5838-4796-B22C-EA7734AA13F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10E2-A104-47F8-9B21-94D81DB5655B}" type="datetimeFigureOut">
              <a:rPr lang="pl-PL" smtClean="0"/>
              <a:t>2020-09-06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78E-5838-4796-B22C-EA7734AA13F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10E2-A104-47F8-9B21-94D81DB5655B}" type="datetimeFigureOut">
              <a:rPr lang="pl-PL" smtClean="0"/>
              <a:t>2020-09-06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78E-5838-4796-B22C-EA7734AA13F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="" xmlns:a14="http://schemas.microsoft.com/office/drawing/2010/main">
                  <a14:imgLayer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113" t="16971" r="3993" b="13632"/>
          <a:stretch/>
        </p:blipFill>
        <p:spPr>
          <a:xfrm>
            <a:off x="0" y="3302343"/>
            <a:ext cx="9144000" cy="3578942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467544" y="404664"/>
            <a:ext cx="828092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pl-PL" dirty="0" smtClean="0"/>
              <a:t>To jest tytuł prezentacji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6A67-98D3-4B9B-9754-4C4E3248899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159" t="15740" r="16876" b="15443"/>
          <a:stretch/>
        </p:blipFill>
        <p:spPr>
          <a:xfrm>
            <a:off x="4424697" y="5799997"/>
            <a:ext cx="4615083" cy="105800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3318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10E2-A104-47F8-9B21-94D81DB5655B}" type="datetimeFigureOut">
              <a:rPr lang="pl-PL" smtClean="0"/>
              <a:t>2020-09-06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78E-5838-4796-B22C-EA7734AA13F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10E2-A104-47F8-9B21-94D81DB5655B}" type="datetimeFigureOut">
              <a:rPr lang="pl-PL" smtClean="0"/>
              <a:t>2020-09-06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78E-5838-4796-B22C-EA7734AA13F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10E2-A104-47F8-9B21-94D81DB5655B}" type="datetimeFigureOut">
              <a:rPr lang="pl-PL" smtClean="0"/>
              <a:t>2020-09-06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78E-5838-4796-B22C-EA7734AA13F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10E2-A104-47F8-9B21-94D81DB5655B}" type="datetimeFigureOut">
              <a:rPr lang="pl-PL" smtClean="0"/>
              <a:t>2020-09-06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78E-5838-4796-B22C-EA7734AA13F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10E2-A104-47F8-9B21-94D81DB5655B}" type="datetimeFigureOut">
              <a:rPr lang="pl-PL" smtClean="0"/>
              <a:t>2020-09-06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78E-5838-4796-B22C-EA7734AA13F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10E2-A104-47F8-9B21-94D81DB5655B}" type="datetimeFigureOut">
              <a:rPr lang="pl-PL" smtClean="0"/>
              <a:t>2020-09-06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78E-5838-4796-B22C-EA7734AA13F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10E2-A104-47F8-9B21-94D81DB5655B}" type="datetimeFigureOut">
              <a:rPr lang="pl-PL" smtClean="0"/>
              <a:t>2020-09-06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78E-5838-4796-B22C-EA7734AA13F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10E2-A104-47F8-9B21-94D81DB5655B}" type="datetimeFigureOut">
              <a:rPr lang="pl-PL" smtClean="0"/>
              <a:t>2020-09-06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78E-5838-4796-B22C-EA7734AA13F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710E2-A104-47F8-9B21-94D81DB5655B}" type="datetimeFigureOut">
              <a:rPr lang="pl-PL" smtClean="0"/>
              <a:t>2020-09-06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1978E-5838-4796-B22C-EA7734AA13F1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empik.com/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calapolskaczytadzieciom.pl/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215370" cy="307183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5000" i="1" dirty="0" smtClean="0">
                <a:solidFill>
                  <a:srgbClr val="C00000"/>
                </a:solidFill>
              </a:rPr>
              <a:t>         </a:t>
            </a:r>
            <a:br>
              <a:rPr lang="pl-PL" sz="5000" i="1" dirty="0" smtClean="0">
                <a:solidFill>
                  <a:srgbClr val="C00000"/>
                </a:solidFill>
              </a:rPr>
            </a:br>
            <a:r>
              <a:rPr lang="pl-PL" sz="5000" i="1" dirty="0" smtClean="0">
                <a:solidFill>
                  <a:srgbClr val="C00000"/>
                </a:solidFill>
              </a:rPr>
              <a:t>              </a:t>
            </a:r>
            <a:br>
              <a:rPr lang="pl-PL" sz="5000" i="1" dirty="0" smtClean="0">
                <a:solidFill>
                  <a:srgbClr val="C00000"/>
                </a:solidFill>
              </a:rPr>
            </a:br>
            <a:r>
              <a:rPr lang="pl-PL" sz="5000" i="1" dirty="0">
                <a:solidFill>
                  <a:srgbClr val="C00000"/>
                </a:solidFill>
              </a:rPr>
              <a:t/>
            </a:r>
            <a:br>
              <a:rPr lang="pl-PL" sz="5000" i="1" dirty="0">
                <a:solidFill>
                  <a:srgbClr val="C00000"/>
                </a:solidFill>
              </a:rPr>
            </a:br>
            <a:r>
              <a:rPr lang="pl-PL" sz="6000" i="1" dirty="0" smtClean="0">
                <a:solidFill>
                  <a:srgbClr val="C00000"/>
                </a:solidFill>
              </a:rPr>
              <a:t>Warto  przeczytać</a:t>
            </a:r>
            <a:br>
              <a:rPr lang="pl-PL" sz="6000" i="1" dirty="0" smtClean="0">
                <a:solidFill>
                  <a:srgbClr val="C00000"/>
                </a:solidFill>
              </a:rPr>
            </a:br>
            <a:r>
              <a:rPr lang="pl-PL" sz="6000" i="1" dirty="0" smtClean="0">
                <a:solidFill>
                  <a:srgbClr val="C00000"/>
                </a:solidFill>
              </a:rPr>
              <a:t/>
            </a:r>
            <a:br>
              <a:rPr lang="pl-PL" sz="6000" i="1" dirty="0" smtClean="0">
                <a:solidFill>
                  <a:srgbClr val="C00000"/>
                </a:solidFill>
              </a:rPr>
            </a:br>
            <a:r>
              <a:rPr lang="pl-PL" sz="2200" i="1" dirty="0" smtClean="0">
                <a:solidFill>
                  <a:srgbClr val="C00000"/>
                </a:solidFill>
              </a:rPr>
              <a:t>Monika </a:t>
            </a:r>
            <a:r>
              <a:rPr lang="pl-PL" sz="2200" i="1" dirty="0">
                <a:solidFill>
                  <a:srgbClr val="C00000"/>
                </a:solidFill>
              </a:rPr>
              <a:t>Płonka</a:t>
            </a:r>
            <a:br>
              <a:rPr lang="pl-PL" sz="2200" i="1" dirty="0">
                <a:solidFill>
                  <a:srgbClr val="C00000"/>
                </a:solidFill>
              </a:rPr>
            </a:br>
            <a:r>
              <a:rPr lang="pl-PL" sz="2200" i="1" dirty="0" smtClean="0">
                <a:solidFill>
                  <a:srgbClr val="C00000"/>
                </a:solidFill>
              </a:rPr>
              <a:t>doradca </a:t>
            </a:r>
            <a:r>
              <a:rPr lang="pl-PL" sz="2200" i="1" dirty="0">
                <a:solidFill>
                  <a:srgbClr val="C00000"/>
                </a:solidFill>
              </a:rPr>
              <a:t>metodyczny </a:t>
            </a:r>
            <a:r>
              <a:rPr lang="pl-PL" sz="2200" i="1" dirty="0" smtClean="0">
                <a:solidFill>
                  <a:srgbClr val="C00000"/>
                </a:solidFill>
              </a:rPr>
              <a:t>ds</a:t>
            </a:r>
            <a:r>
              <a:rPr lang="pl-PL" sz="2200" i="1" dirty="0">
                <a:solidFill>
                  <a:srgbClr val="C00000"/>
                </a:solidFill>
              </a:rPr>
              <a:t>. bibliotek </a:t>
            </a:r>
            <a:r>
              <a:rPr lang="pl-PL" sz="2200" i="1" dirty="0" smtClean="0">
                <a:solidFill>
                  <a:srgbClr val="C00000"/>
                </a:solidFill>
              </a:rPr>
              <a:t>szkolnych</a:t>
            </a:r>
            <a:br>
              <a:rPr lang="pl-PL" sz="2200" i="1" dirty="0" smtClean="0">
                <a:solidFill>
                  <a:srgbClr val="C00000"/>
                </a:solidFill>
              </a:rPr>
            </a:br>
            <a:r>
              <a:rPr lang="pl-PL" sz="2200" i="1" dirty="0" smtClean="0">
                <a:solidFill>
                  <a:srgbClr val="C00000"/>
                </a:solidFill>
              </a:rPr>
              <a:t>monika.płonka@odn.kalisz.pl</a:t>
            </a:r>
            <a:r>
              <a:rPr lang="pl-PL" sz="2200" i="1" dirty="0">
                <a:solidFill>
                  <a:srgbClr val="C00000"/>
                </a:solidFill>
              </a:rPr>
              <a:t/>
            </a:r>
            <a:br>
              <a:rPr lang="pl-PL" sz="2200" i="1" dirty="0">
                <a:solidFill>
                  <a:srgbClr val="C00000"/>
                </a:solidFill>
              </a:rPr>
            </a:br>
            <a:r>
              <a:rPr lang="pl-PL" sz="6000" i="1" dirty="0">
                <a:solidFill>
                  <a:srgbClr val="C00000"/>
                </a:solidFill>
              </a:rPr>
              <a:t/>
            </a:r>
            <a:br>
              <a:rPr lang="pl-PL" sz="6000" i="1" dirty="0">
                <a:solidFill>
                  <a:srgbClr val="C00000"/>
                </a:solidFill>
              </a:rPr>
            </a:br>
            <a:r>
              <a:rPr lang="pl-PL" i="1" dirty="0" smtClean="0">
                <a:solidFill>
                  <a:srgbClr val="C00000"/>
                </a:solidFill>
              </a:rPr>
              <a:t/>
            </a:r>
            <a:br>
              <a:rPr lang="pl-PL" i="1" dirty="0" smtClean="0">
                <a:solidFill>
                  <a:srgbClr val="C00000"/>
                </a:solidFill>
              </a:rPr>
            </a:br>
            <a:r>
              <a:rPr lang="pl-PL" i="1" dirty="0" smtClean="0">
                <a:solidFill>
                  <a:srgbClr val="C00000"/>
                </a:solidFill>
              </a:rPr>
              <a:t/>
            </a:r>
            <a:br>
              <a:rPr lang="pl-PL" i="1" dirty="0" smtClean="0">
                <a:solidFill>
                  <a:srgbClr val="C00000"/>
                </a:solidFill>
              </a:rPr>
            </a:br>
            <a:endParaRPr lang="pl-PL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423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215370" cy="3071833"/>
          </a:xfrm>
        </p:spPr>
        <p:txBody>
          <a:bodyPr>
            <a:normAutofit/>
          </a:bodyPr>
          <a:lstStyle/>
          <a:p>
            <a:r>
              <a:rPr lang="pl-PL" i="1" dirty="0" smtClean="0">
                <a:solidFill>
                  <a:srgbClr val="C00000"/>
                </a:solidFill>
              </a:rPr>
              <a:t>Literatura  dziecięca i młodzieżowa  </a:t>
            </a:r>
            <a:br>
              <a:rPr lang="pl-PL" i="1" dirty="0" smtClean="0">
                <a:solidFill>
                  <a:srgbClr val="C00000"/>
                </a:solidFill>
              </a:rPr>
            </a:br>
            <a:r>
              <a:rPr lang="pl-PL" i="1" dirty="0" smtClean="0">
                <a:solidFill>
                  <a:srgbClr val="C00000"/>
                </a:solidFill>
              </a:rPr>
              <a:t/>
            </a:r>
            <a:br>
              <a:rPr lang="pl-PL" i="1" dirty="0" smtClean="0">
                <a:solidFill>
                  <a:srgbClr val="C00000"/>
                </a:solidFill>
              </a:rPr>
            </a:br>
            <a:r>
              <a:rPr lang="pl-PL" i="1" dirty="0" smtClean="0">
                <a:solidFill>
                  <a:srgbClr val="C00000"/>
                </a:solidFill>
              </a:rPr>
              <a:t>            </a:t>
            </a:r>
            <a:br>
              <a:rPr lang="pl-PL" i="1" dirty="0" smtClean="0">
                <a:solidFill>
                  <a:srgbClr val="C00000"/>
                </a:solidFill>
              </a:rPr>
            </a:br>
            <a:endParaRPr lang="pl-PL" sz="30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423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85720" y="214290"/>
            <a:ext cx="4357718" cy="6429420"/>
          </a:xfrm>
        </p:spPr>
        <p:txBody>
          <a:bodyPr>
            <a:normAutofit fontScale="85000" lnSpcReduction="20000"/>
          </a:bodyPr>
          <a:lstStyle/>
          <a:p>
            <a:r>
              <a:rPr lang="pl-PL" sz="3100" b="1" dirty="0" smtClean="0">
                <a:solidFill>
                  <a:srgbClr val="C00000"/>
                </a:solidFill>
              </a:rPr>
              <a:t> </a:t>
            </a:r>
            <a:r>
              <a:rPr lang="pl-PL" sz="3100" b="1" dirty="0" smtClean="0">
                <a:solidFill>
                  <a:srgbClr val="C00000"/>
                </a:solidFill>
              </a:rPr>
              <a:t>8 + 2 i ciężarówka</a:t>
            </a:r>
          </a:p>
          <a:p>
            <a:r>
              <a:rPr lang="pl-PL" sz="2800" dirty="0" err="1" smtClean="0">
                <a:solidFill>
                  <a:srgbClr val="C00000"/>
                </a:solidFill>
              </a:rPr>
              <a:t>Anne-Cath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smtClean="0">
                <a:solidFill>
                  <a:srgbClr val="C00000"/>
                </a:solidFill>
              </a:rPr>
              <a:t>Vestly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b="1" dirty="0" smtClean="0">
              <a:solidFill>
                <a:srgbClr val="C00000"/>
              </a:solidFill>
            </a:endParaRPr>
          </a:p>
          <a:p>
            <a:r>
              <a:rPr lang="pl-PL" sz="2000" dirty="0" smtClean="0"/>
              <a:t>Najpopularniejsza norweska książka dziecięca. Pierwszy z dziewięciu tomów serii o przygodach przesympatycznej rodziny: mamy, taty i ośmiorga dzieci.</a:t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jednopokojowym mieszkanku z kuchnią mieszka duża rodzina. Trochę jej ciasno, za to bardzo wesoło. I zawsze znajdzie się tu miejsce dla gości: babci, sąsiadów i kolegi ze szkoły. A nawet dla psa. Tylko ciężarówka się nie mieści. Ale i tak jest traktowana jak członek rodziny.</a:t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Książka ujmująca bezpretensjonalnością, pełna rodzinnego ciepła i poczucia humoru.</a:t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To ponowne wznowienie tej klasycznej pozycji – z nowymi ilustracjami.</a:t>
            </a:r>
            <a:endParaRPr lang="pl-PL" sz="1900" dirty="0" smtClean="0"/>
          </a:p>
          <a:p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2500" dirty="0" smtClean="0"/>
          </a:p>
          <a:p>
            <a:endParaRPr lang="pl-PL" sz="2500" dirty="0"/>
          </a:p>
          <a:p>
            <a:endParaRPr lang="pl-PL" sz="2500" dirty="0"/>
          </a:p>
          <a:p>
            <a:r>
              <a:rPr lang="pl-PL" sz="1500" dirty="0" smtClean="0"/>
              <a:t>Źródło</a:t>
            </a:r>
            <a:r>
              <a:rPr lang="pl-PL" sz="1500" dirty="0" smtClean="0"/>
              <a:t>: </a:t>
            </a:r>
            <a:r>
              <a:rPr lang="pl-PL" sz="1500" dirty="0" smtClean="0"/>
              <a:t> </a:t>
            </a:r>
            <a:r>
              <a:rPr lang="pl-PL" sz="1500" dirty="0" err="1" smtClean="0">
                <a:hlinkClick r:id="rId2"/>
              </a:rPr>
              <a:t>www.empik.com</a:t>
            </a:r>
            <a:r>
              <a:rPr lang="pl-PL" sz="1500" dirty="0" smtClean="0"/>
              <a:t> </a:t>
            </a:r>
            <a:endParaRPr lang="pl-PL" sz="1500" dirty="0"/>
          </a:p>
        </p:txBody>
      </p:sp>
      <p:pic>
        <p:nvPicPr>
          <p:cNvPr id="7" name="Symbol zastępczy zawartości 6" descr="8-2-i-ciezarowka-tom-1-b-iext4326004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14876" y="857232"/>
            <a:ext cx="4000528" cy="46806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85720" y="357166"/>
            <a:ext cx="4214842" cy="6286544"/>
          </a:xfrm>
        </p:spPr>
        <p:txBody>
          <a:bodyPr>
            <a:normAutofit fontScale="92500" lnSpcReduction="20000"/>
          </a:bodyPr>
          <a:lstStyle/>
          <a:p>
            <a:r>
              <a:rPr lang="pl-PL" sz="2800" b="1" dirty="0" smtClean="0">
                <a:solidFill>
                  <a:srgbClr val="C00000"/>
                </a:solidFill>
              </a:rPr>
              <a:t>15 dni bez głowy</a:t>
            </a:r>
          </a:p>
          <a:p>
            <a:r>
              <a:rPr lang="pl-PL" sz="2800" dirty="0" smtClean="0">
                <a:solidFill>
                  <a:srgbClr val="C00000"/>
                </a:solidFill>
              </a:rPr>
              <a:t> </a:t>
            </a:r>
            <a:r>
              <a:rPr lang="pl-PL" sz="2600" dirty="0" err="1" smtClean="0">
                <a:solidFill>
                  <a:srgbClr val="C00000"/>
                </a:solidFill>
              </a:rPr>
              <a:t>Dave</a:t>
            </a:r>
            <a:r>
              <a:rPr lang="pl-PL" sz="2600" dirty="0" smtClean="0">
                <a:solidFill>
                  <a:srgbClr val="C00000"/>
                </a:solidFill>
              </a:rPr>
              <a:t> </a:t>
            </a:r>
            <a:r>
              <a:rPr lang="pl-PL" sz="2600" dirty="0" err="1" smtClean="0">
                <a:solidFill>
                  <a:srgbClr val="C00000"/>
                </a:solidFill>
              </a:rPr>
              <a:t>Cousins</a:t>
            </a:r>
            <a:endParaRPr lang="pl-PL" sz="2600" dirty="0" smtClean="0">
              <a:solidFill>
                <a:srgbClr val="C00000"/>
              </a:solidFill>
            </a:endParaRPr>
          </a:p>
          <a:p>
            <a:endParaRPr lang="pl-PL" sz="2600" dirty="0" smtClean="0">
              <a:solidFill>
                <a:srgbClr val="C00000"/>
              </a:solidFill>
            </a:endParaRPr>
          </a:p>
          <a:p>
            <a:r>
              <a:rPr lang="pl-PL" sz="1800" dirty="0" smtClean="0"/>
              <a:t>(…) Jak </a:t>
            </a:r>
            <a:r>
              <a:rPr lang="pl-PL" sz="1800" dirty="0" smtClean="0"/>
              <a:t>daleko można posunąć się, żeby uratować rodzinę? Przebrać się za mamę? Zdobyć pieniądze w teleturnieju, wykorzystując swoją wiedzę i nieprzeciętną inteligencję? Czy głód usprawiedliwia kradzież?</a:t>
            </a:r>
          </a:p>
          <a:p>
            <a:r>
              <a:rPr lang="pl-PL" sz="1800" dirty="0" smtClean="0"/>
              <a:t>Gdzie jest mama? Dlaczego odeszła? Gdzie jej szukać? Jak pomóc? Czy w piętnaście dni można zbudować nowe, lepsze życie? Czy jest szansa, że mama się zmieni?</a:t>
            </a:r>
          </a:p>
          <a:p>
            <a:r>
              <a:rPr lang="pl-PL" sz="1800" dirty="0" smtClean="0"/>
              <a:t>To przejmująca, świetnie napisana książka o dojrzewaniu i… dorastaniu do pełnego paradoksów świata dorosłych. Autor, poruszając tak trudny temat, potrafi kilkoma zdaniami wywołać łzy wzruszenia, choć chwilę wcześniej pękało się ze śmiechu. I wzbudzić refleksję nad odpowiedzialnością za bliskich. Ważna książka do wspólnego przeczytania.</a:t>
            </a:r>
          </a:p>
          <a:p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700" i="1" dirty="0"/>
          </a:p>
          <a:p>
            <a:endParaRPr lang="pl-PL" sz="1700" i="1" dirty="0" smtClean="0"/>
          </a:p>
          <a:p>
            <a:endParaRPr lang="pl-PL" sz="1700" i="1" dirty="0" smtClean="0"/>
          </a:p>
          <a:p>
            <a:r>
              <a:rPr lang="pl-PL" dirty="0" smtClean="0"/>
              <a:t>Źródło</a:t>
            </a:r>
            <a:r>
              <a:rPr lang="pl-PL" dirty="0" smtClean="0"/>
              <a:t>: </a:t>
            </a:r>
            <a:r>
              <a:rPr lang="pl-PL" dirty="0" err="1" smtClean="0">
                <a:hlinkClick r:id="rId2"/>
              </a:rPr>
              <a:t>www.calapolskaczytadzieciom.pl</a:t>
            </a:r>
            <a:r>
              <a:rPr lang="pl-PL" dirty="0" smtClean="0"/>
              <a:t> 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6" name="Symbol zastępczy zawartości 5" descr="15-dni-okladka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86314" y="500042"/>
            <a:ext cx="3616323" cy="542448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Pokaz na ekranie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Slajd 1</vt:lpstr>
      <vt:lpstr>                          Warto  przeczytać  Monika Płonka doradca metodyczny ds. bibliotek szkolnych monika.płonka@odn.kalisz.pl    </vt:lpstr>
      <vt:lpstr>Literatura  dziecięca i młodzieżowa                 </vt:lpstr>
      <vt:lpstr>Slajd 4</vt:lpstr>
      <vt:lpstr>Slajd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fujitsu</dc:creator>
  <cp:lastModifiedBy>fujitsu</cp:lastModifiedBy>
  <cp:revision>1</cp:revision>
  <dcterms:created xsi:type="dcterms:W3CDTF">2020-09-06T10:08:39Z</dcterms:created>
  <dcterms:modified xsi:type="dcterms:W3CDTF">2020-09-06T10:10:32Z</dcterms:modified>
</cp:coreProperties>
</file>