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58" r:id="rId4"/>
    <p:sldId id="262" r:id="rId5"/>
    <p:sldId id="270" r:id="rId6"/>
    <p:sldId id="266" r:id="rId7"/>
    <p:sldId id="259" r:id="rId8"/>
    <p:sldId id="269" r:id="rId9"/>
    <p:sldId id="267" r:id="rId10"/>
    <p:sldId id="256" r:id="rId11"/>
    <p:sldId id="257" r:id="rId12"/>
    <p:sldId id="268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078B-C0E0-4C8A-A92F-30DAFF57B6A0}" type="datetimeFigureOut">
              <a:rPr lang="pl-PL" smtClean="0"/>
              <a:pPr/>
              <a:t>08.05.2020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36FF-D645-44EC-A743-0D4CF37458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078B-C0E0-4C8A-A92F-30DAFF57B6A0}" type="datetimeFigureOut">
              <a:rPr lang="pl-PL" smtClean="0"/>
              <a:pPr/>
              <a:t>08.05.2020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36FF-D645-44EC-A743-0D4CF37458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078B-C0E0-4C8A-A92F-30DAFF57B6A0}" type="datetimeFigureOut">
              <a:rPr lang="pl-PL" smtClean="0"/>
              <a:pPr/>
              <a:t>08.05.2020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36FF-D645-44EC-A743-0D4CF37458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3" t="16971" r="3993" b="13632"/>
          <a:stretch/>
        </p:blipFill>
        <p:spPr>
          <a:xfrm>
            <a:off x="0" y="3302343"/>
            <a:ext cx="9144000" cy="357894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67544" y="404664"/>
            <a:ext cx="828092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To jest tytuł prezentacji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A67-98D3-4B9B-9754-4C4E32488993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9" t="15740" r="16876" b="15443"/>
          <a:stretch/>
        </p:blipFill>
        <p:spPr>
          <a:xfrm>
            <a:off x="4424697" y="5799997"/>
            <a:ext cx="4615083" cy="10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8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078B-C0E0-4C8A-A92F-30DAFF57B6A0}" type="datetimeFigureOut">
              <a:rPr lang="pl-PL" smtClean="0"/>
              <a:pPr/>
              <a:t>08.05.2020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36FF-D645-44EC-A743-0D4CF37458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078B-C0E0-4C8A-A92F-30DAFF57B6A0}" type="datetimeFigureOut">
              <a:rPr lang="pl-PL" smtClean="0"/>
              <a:pPr/>
              <a:t>08.05.2020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36FF-D645-44EC-A743-0D4CF37458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078B-C0E0-4C8A-A92F-30DAFF57B6A0}" type="datetimeFigureOut">
              <a:rPr lang="pl-PL" smtClean="0"/>
              <a:pPr/>
              <a:t>08.05.2020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36FF-D645-44EC-A743-0D4CF37458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078B-C0E0-4C8A-A92F-30DAFF57B6A0}" type="datetimeFigureOut">
              <a:rPr lang="pl-PL" smtClean="0"/>
              <a:pPr/>
              <a:t>08.05.2020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36FF-D645-44EC-A743-0D4CF37458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078B-C0E0-4C8A-A92F-30DAFF57B6A0}" type="datetimeFigureOut">
              <a:rPr lang="pl-PL" smtClean="0"/>
              <a:pPr/>
              <a:t>08.05.2020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36FF-D645-44EC-A743-0D4CF37458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078B-C0E0-4C8A-A92F-30DAFF57B6A0}" type="datetimeFigureOut">
              <a:rPr lang="pl-PL" smtClean="0"/>
              <a:pPr/>
              <a:t>08.05.2020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36FF-D645-44EC-A743-0D4CF37458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078B-C0E0-4C8A-A92F-30DAFF57B6A0}" type="datetimeFigureOut">
              <a:rPr lang="pl-PL" smtClean="0"/>
              <a:pPr/>
              <a:t>08.05.2020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36FF-D645-44EC-A743-0D4CF37458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078B-C0E0-4C8A-A92F-30DAFF57B6A0}" type="datetimeFigureOut">
              <a:rPr lang="pl-PL" smtClean="0"/>
              <a:pPr/>
              <a:t>08.05.2020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36FF-D645-44EC-A743-0D4CF37458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5078B-C0E0-4C8A-A92F-30DAFF57B6A0}" type="datetimeFigureOut">
              <a:rPr lang="pl-PL" smtClean="0"/>
              <a:pPr/>
              <a:t>08.05.2020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D36FF-D645-44EC-A743-0D4CF37458D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ksiazki.wp.pl/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ubimyczytac.pl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chomor.pl/pl/p/Alfabet-polski/18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ulture.pl/p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iaksiazka.pl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iaksiazka.pl/poradnik-malego-patrioty-marcin-przewozniak-p-433407.html?utm_source=ceneo&amp;utm_medium=cpc&amp;utm_campaign=top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uzeumpilsudski.pl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215370" cy="307183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000" i="1" dirty="0" smtClean="0">
                <a:solidFill>
                  <a:srgbClr val="C00000"/>
                </a:solidFill>
              </a:rPr>
              <a:t>         </a:t>
            </a:r>
            <a:br>
              <a:rPr lang="pl-PL" sz="5000" i="1" dirty="0" smtClean="0">
                <a:solidFill>
                  <a:srgbClr val="C00000"/>
                </a:solidFill>
              </a:rPr>
            </a:br>
            <a:r>
              <a:rPr lang="pl-PL" sz="5000" i="1" dirty="0" smtClean="0">
                <a:solidFill>
                  <a:srgbClr val="C00000"/>
                </a:solidFill>
              </a:rPr>
              <a:t>              </a:t>
            </a:r>
            <a:r>
              <a:rPr lang="pl-PL" sz="5000" i="1" dirty="0" smtClean="0">
                <a:solidFill>
                  <a:srgbClr val="C00000"/>
                </a:solidFill>
              </a:rPr>
              <a:t/>
            </a:r>
            <a:br>
              <a:rPr lang="pl-PL" sz="5000" i="1" dirty="0" smtClean="0">
                <a:solidFill>
                  <a:srgbClr val="C00000"/>
                </a:solidFill>
              </a:rPr>
            </a:br>
            <a:r>
              <a:rPr lang="pl-PL" sz="5000" i="1" dirty="0">
                <a:solidFill>
                  <a:srgbClr val="C00000"/>
                </a:solidFill>
              </a:rPr>
              <a:t/>
            </a:r>
            <a:br>
              <a:rPr lang="pl-PL" sz="5000" i="1" dirty="0">
                <a:solidFill>
                  <a:srgbClr val="C00000"/>
                </a:solidFill>
              </a:rPr>
            </a:br>
            <a:r>
              <a:rPr lang="pl-PL" sz="6000" i="1" dirty="0" smtClean="0">
                <a:solidFill>
                  <a:srgbClr val="C00000"/>
                </a:solidFill>
              </a:rPr>
              <a:t>Warto  </a:t>
            </a:r>
            <a:r>
              <a:rPr lang="pl-PL" sz="6000" i="1" dirty="0" smtClean="0">
                <a:solidFill>
                  <a:srgbClr val="C00000"/>
                </a:solidFill>
              </a:rPr>
              <a:t>przeczytać</a:t>
            </a:r>
            <a:br>
              <a:rPr lang="pl-PL" sz="6000" i="1" dirty="0" smtClean="0">
                <a:solidFill>
                  <a:srgbClr val="C00000"/>
                </a:solidFill>
              </a:rPr>
            </a:br>
            <a:r>
              <a:rPr lang="pl-PL" sz="6000" i="1" dirty="0" smtClean="0">
                <a:solidFill>
                  <a:srgbClr val="C00000"/>
                </a:solidFill>
              </a:rPr>
              <a:t/>
            </a:r>
            <a:br>
              <a:rPr lang="pl-PL" sz="6000" i="1" dirty="0" smtClean="0">
                <a:solidFill>
                  <a:srgbClr val="C00000"/>
                </a:solidFill>
              </a:rPr>
            </a:br>
            <a:r>
              <a:rPr lang="pl-PL" sz="2200" i="1" dirty="0" smtClean="0">
                <a:solidFill>
                  <a:srgbClr val="C00000"/>
                </a:solidFill>
              </a:rPr>
              <a:t>Monika </a:t>
            </a:r>
            <a:r>
              <a:rPr lang="pl-PL" sz="2200" i="1" dirty="0">
                <a:solidFill>
                  <a:srgbClr val="C00000"/>
                </a:solidFill>
              </a:rPr>
              <a:t>Płonka</a:t>
            </a:r>
            <a:br>
              <a:rPr lang="pl-PL" sz="2200" i="1" dirty="0">
                <a:solidFill>
                  <a:srgbClr val="C00000"/>
                </a:solidFill>
              </a:rPr>
            </a:br>
            <a:r>
              <a:rPr lang="pl-PL" sz="2200" i="1" dirty="0" smtClean="0">
                <a:solidFill>
                  <a:srgbClr val="C00000"/>
                </a:solidFill>
              </a:rPr>
              <a:t>doradca </a:t>
            </a:r>
            <a:r>
              <a:rPr lang="pl-PL" sz="2200" i="1" dirty="0">
                <a:solidFill>
                  <a:srgbClr val="C00000"/>
                </a:solidFill>
              </a:rPr>
              <a:t>metodyczny </a:t>
            </a:r>
            <a:r>
              <a:rPr lang="pl-PL" sz="2200" i="1" dirty="0" smtClean="0">
                <a:solidFill>
                  <a:srgbClr val="C00000"/>
                </a:solidFill>
              </a:rPr>
              <a:t>ds</a:t>
            </a:r>
            <a:r>
              <a:rPr lang="pl-PL" sz="2200" i="1" dirty="0">
                <a:solidFill>
                  <a:srgbClr val="C00000"/>
                </a:solidFill>
              </a:rPr>
              <a:t>. bibliotek </a:t>
            </a:r>
            <a:r>
              <a:rPr lang="pl-PL" sz="2200" i="1" dirty="0" smtClean="0">
                <a:solidFill>
                  <a:srgbClr val="C00000"/>
                </a:solidFill>
              </a:rPr>
              <a:t>szkolnych</a:t>
            </a:r>
            <a:br>
              <a:rPr lang="pl-PL" sz="2200" i="1" dirty="0" smtClean="0">
                <a:solidFill>
                  <a:srgbClr val="C00000"/>
                </a:solidFill>
              </a:rPr>
            </a:br>
            <a:r>
              <a:rPr lang="pl-PL" sz="2200" i="1" dirty="0" smtClean="0">
                <a:solidFill>
                  <a:srgbClr val="C00000"/>
                </a:solidFill>
              </a:rPr>
              <a:t>monika.płonka@odn.kalisz.pl</a:t>
            </a:r>
            <a:r>
              <a:rPr lang="pl-PL" sz="2200" i="1" dirty="0">
                <a:solidFill>
                  <a:srgbClr val="C00000"/>
                </a:solidFill>
              </a:rPr>
              <a:t/>
            </a:r>
            <a:br>
              <a:rPr lang="pl-PL" sz="2200" i="1" dirty="0">
                <a:solidFill>
                  <a:srgbClr val="C00000"/>
                </a:solidFill>
              </a:rPr>
            </a:br>
            <a:r>
              <a:rPr lang="pl-PL" sz="6000" i="1" dirty="0">
                <a:solidFill>
                  <a:srgbClr val="C00000"/>
                </a:solidFill>
              </a:rPr>
              <a:t/>
            </a:r>
            <a:br>
              <a:rPr lang="pl-PL" sz="6000" i="1" dirty="0">
                <a:solidFill>
                  <a:srgbClr val="C00000"/>
                </a:solidFill>
              </a:rPr>
            </a:br>
            <a:r>
              <a:rPr lang="pl-PL" i="1" dirty="0" smtClean="0">
                <a:solidFill>
                  <a:srgbClr val="C00000"/>
                </a:solidFill>
              </a:rPr>
              <a:t/>
            </a:r>
            <a:br>
              <a:rPr lang="pl-PL" i="1" dirty="0" smtClean="0">
                <a:solidFill>
                  <a:srgbClr val="C00000"/>
                </a:solidFill>
              </a:rPr>
            </a:br>
            <a:r>
              <a:rPr lang="pl-PL" i="1" dirty="0" smtClean="0">
                <a:solidFill>
                  <a:srgbClr val="C00000"/>
                </a:solidFill>
              </a:rPr>
              <a:t/>
            </a:r>
            <a:br>
              <a:rPr lang="pl-PL" i="1" dirty="0" smtClean="0">
                <a:solidFill>
                  <a:srgbClr val="C00000"/>
                </a:solidFill>
              </a:rPr>
            </a:br>
            <a:endParaRPr lang="pl-PL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3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457200" y="357166"/>
            <a:ext cx="3686172" cy="6357982"/>
          </a:xfrm>
        </p:spPr>
        <p:txBody>
          <a:bodyPr>
            <a:normAutofit/>
          </a:bodyPr>
          <a:lstStyle/>
          <a:p>
            <a:pPr fontAlgn="base"/>
            <a:r>
              <a:rPr lang="pl-PL" sz="2400" b="1" i="1" dirty="0" smtClean="0">
                <a:solidFill>
                  <a:srgbClr val="C00000"/>
                </a:solidFill>
              </a:rPr>
              <a:t>Malwy na lewadach</a:t>
            </a:r>
          </a:p>
          <a:p>
            <a:pPr fontAlgn="base"/>
            <a:r>
              <a:rPr lang="pl-PL" sz="2400" b="1" dirty="0" smtClean="0">
                <a:solidFill>
                  <a:srgbClr val="C00000"/>
                </a:solidFill>
              </a:rPr>
              <a:t>Barbara Wachowicz</a:t>
            </a:r>
          </a:p>
          <a:p>
            <a:pPr fontAlgn="base"/>
            <a:endParaRPr lang="pl-PL" dirty="0"/>
          </a:p>
          <a:p>
            <a:pPr fontAlgn="base"/>
            <a:r>
              <a:rPr lang="pl-PL" sz="1600" i="1" dirty="0" smtClean="0"/>
              <a:t>W </a:t>
            </a:r>
            <a:r>
              <a:rPr lang="pl-PL" sz="1600" i="1" dirty="0"/>
              <a:t>tej książce Autorka prowadzi tropami wielkich Polaków - Chopina w ojczyźnie i Szkocji, Mickiewicza, Słowackiego, Krasińskiego, Norwida w Szwajcarii i Włoszech, Kościuszki na Polesiu i w Szwajcarii, Żeromskiego we Włoszech i Szwajcarii, Conrada w Anglii. Słuchamy opowieści o domowym gnieździe Stanisława Moniuszki, jego pieśniach i historii Halki</a:t>
            </a:r>
            <a:r>
              <a:rPr lang="pl-PL" sz="1600" i="1" dirty="0" smtClean="0"/>
              <a:t>. (…)</a:t>
            </a:r>
          </a:p>
          <a:p>
            <a:pPr fontAlgn="base"/>
            <a:endParaRPr lang="pl-PL" sz="1600" i="1" dirty="0"/>
          </a:p>
          <a:p>
            <a:pPr fontAlgn="base"/>
            <a:r>
              <a:rPr lang="pl-PL" sz="1600" i="1" dirty="0"/>
              <a:t>W cyklu Opowieści Barbara Wachowicz opowiada nam o ludziach, tych wielkich i tych małych, o świecie minionym, a przez nią </a:t>
            </a:r>
            <a:r>
              <a:rPr lang="pl-PL" sz="1600" i="1" dirty="0" smtClean="0"/>
              <a:t>zatrzymanym.(…) </a:t>
            </a:r>
          </a:p>
          <a:p>
            <a:pPr fontAlgn="base"/>
            <a:endParaRPr lang="pl-PL" dirty="0" smtClean="0"/>
          </a:p>
          <a:p>
            <a:pPr fontAlgn="base"/>
            <a:endParaRPr lang="pl-PL" dirty="0"/>
          </a:p>
          <a:p>
            <a:pPr fontAlgn="base"/>
            <a:endParaRPr lang="pl-PL" dirty="0" smtClean="0"/>
          </a:p>
          <a:p>
            <a:pPr fontAlgn="base"/>
            <a:endParaRPr lang="pl-PL" dirty="0"/>
          </a:p>
          <a:p>
            <a:pPr fontAlgn="base"/>
            <a:r>
              <a:rPr lang="pl-PL" dirty="0" smtClean="0"/>
              <a:t>Źródło: </a:t>
            </a:r>
            <a:r>
              <a:rPr lang="pl-PL" dirty="0" smtClean="0">
                <a:hlinkClick r:id="rId2"/>
              </a:rPr>
              <a:t>https://ksiazki.wp.pl/</a:t>
            </a:r>
            <a:endParaRPr lang="pl-PL" dirty="0"/>
          </a:p>
        </p:txBody>
      </p:sp>
      <p:pic>
        <p:nvPicPr>
          <p:cNvPr id="9" name="Symbol zastępczy zawartości 8" descr="malwy-na-lewadach-2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7686" y="0"/>
            <a:ext cx="4318111" cy="64874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6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571480"/>
            <a:ext cx="3756048" cy="5413646"/>
          </a:xfrm>
        </p:spPr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457200" y="500042"/>
            <a:ext cx="3686172" cy="6072230"/>
          </a:xfrm>
        </p:spPr>
        <p:txBody>
          <a:bodyPr>
            <a:noAutofit/>
          </a:bodyPr>
          <a:lstStyle/>
          <a:p>
            <a:r>
              <a:rPr lang="pl-PL" sz="2400" b="1" i="1" dirty="0" smtClean="0">
                <a:solidFill>
                  <a:srgbClr val="C00000"/>
                </a:solidFill>
              </a:rPr>
              <a:t>Europa </a:t>
            </a:r>
            <a:r>
              <a:rPr lang="pl-PL" sz="2400" b="1" i="1" dirty="0">
                <a:solidFill>
                  <a:srgbClr val="C00000"/>
                </a:solidFill>
              </a:rPr>
              <a:t>w rodzinie </a:t>
            </a:r>
            <a:endParaRPr lang="pl-PL" sz="2400" b="1" i="1" dirty="0" smtClean="0">
              <a:solidFill>
                <a:srgbClr val="C00000"/>
              </a:solidFill>
            </a:endParaRPr>
          </a:p>
          <a:p>
            <a:r>
              <a:rPr lang="pl-PL" sz="2400" b="1" i="1" dirty="0" smtClean="0">
                <a:solidFill>
                  <a:srgbClr val="C00000"/>
                </a:solidFill>
              </a:rPr>
              <a:t>i </a:t>
            </a:r>
            <a:r>
              <a:rPr lang="pl-PL" sz="2400" b="1" i="1" dirty="0">
                <a:solidFill>
                  <a:srgbClr val="C00000"/>
                </a:solidFill>
              </a:rPr>
              <a:t>czas </a:t>
            </a:r>
            <a:r>
              <a:rPr lang="pl-PL" sz="2400" b="1" i="1" dirty="0" smtClean="0">
                <a:solidFill>
                  <a:srgbClr val="C00000"/>
                </a:solidFill>
              </a:rPr>
              <a:t>odmieniony</a:t>
            </a:r>
            <a:endParaRPr lang="pl-PL" sz="2400" b="1" i="1" dirty="0">
              <a:solidFill>
                <a:srgbClr val="C00000"/>
              </a:solidFill>
            </a:endParaRPr>
          </a:p>
          <a:p>
            <a:r>
              <a:rPr lang="pl-PL" sz="2400" b="1" dirty="0">
                <a:solidFill>
                  <a:srgbClr val="C00000"/>
                </a:solidFill>
              </a:rPr>
              <a:t>Maria Czapska</a:t>
            </a:r>
            <a:endParaRPr lang="pl-PL" sz="2400" dirty="0">
              <a:solidFill>
                <a:srgbClr val="C00000"/>
              </a:solidFill>
            </a:endParaRPr>
          </a:p>
          <a:p>
            <a:endParaRPr lang="pl-PL" sz="1600" dirty="0" smtClean="0"/>
          </a:p>
          <a:p>
            <a:r>
              <a:rPr lang="pl-PL" sz="1600" i="1" dirty="0"/>
              <a:t>Opowieść o losach rodziny Czapskich zaplecionych z burzliwą historią </a:t>
            </a:r>
            <a:r>
              <a:rPr lang="pl-PL" sz="1600" i="1" dirty="0" smtClean="0"/>
              <a:t>Europy (…)</a:t>
            </a:r>
            <a:br>
              <a:rPr lang="pl-PL" sz="1600" i="1" dirty="0" smtClean="0"/>
            </a:br>
            <a:r>
              <a:rPr lang="pl-PL" sz="1600" i="1" dirty="0" smtClean="0"/>
              <a:t/>
            </a:r>
            <a:br>
              <a:rPr lang="pl-PL" sz="1600" i="1" dirty="0" smtClean="0"/>
            </a:br>
            <a:r>
              <a:rPr lang="pl-PL" sz="1600" i="1" dirty="0"/>
              <a:t>"Europa w rodzinie" to pasjonująca panorama dwóch minionych stuleci widzianych przez pryzmat losów kilku środkowoeuropejskich rodzin </a:t>
            </a:r>
            <a:r>
              <a:rPr lang="pl-PL" sz="1600" i="1" dirty="0" smtClean="0"/>
              <a:t>arystokratycznych</a:t>
            </a:r>
            <a:r>
              <a:rPr lang="pl-PL" sz="1600" i="1" dirty="0"/>
              <a:t> </a:t>
            </a:r>
            <a:r>
              <a:rPr lang="pl-PL" sz="1600" i="1" dirty="0" smtClean="0"/>
              <a:t>(…)</a:t>
            </a:r>
          </a:p>
          <a:p>
            <a:endParaRPr lang="pl-PL" sz="1600" i="1" dirty="0"/>
          </a:p>
          <a:p>
            <a:r>
              <a:rPr lang="pl-PL" sz="1600" i="1" dirty="0"/>
              <a:t>"Czas odmieniony" jest opowieścią o losach autorki i jej rodzeństwa, rzuconych w sam środek historycznego cyklonu lat </a:t>
            </a:r>
            <a:r>
              <a:rPr lang="pl-PL" sz="1600" i="1" dirty="0" smtClean="0"/>
              <a:t>1914-1920</a:t>
            </a:r>
            <a:r>
              <a:rPr lang="pl-PL" sz="1600" i="1" dirty="0"/>
              <a:t> </a:t>
            </a:r>
            <a:r>
              <a:rPr lang="pl-PL" sz="1600" i="1" dirty="0" smtClean="0"/>
              <a:t>(…)</a:t>
            </a:r>
          </a:p>
          <a:p>
            <a:endParaRPr lang="pl-PL" sz="1600" dirty="0"/>
          </a:p>
          <a:p>
            <a:endParaRPr lang="pl-PL" sz="1600" dirty="0" smtClean="0"/>
          </a:p>
          <a:p>
            <a:r>
              <a:rPr lang="pl-PL" sz="1600" dirty="0" smtClean="0"/>
              <a:t>Źródło: </a:t>
            </a:r>
            <a:r>
              <a:rPr lang="pl-PL" sz="1600" dirty="0" smtClean="0">
                <a:hlinkClick r:id="rId3"/>
              </a:rPr>
              <a:t>https://lubimyczytac.pl</a:t>
            </a:r>
            <a:r>
              <a:rPr lang="pl-PL" sz="1600" dirty="0" smtClean="0"/>
              <a:t> </a:t>
            </a:r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215370" cy="3071833"/>
          </a:xfrm>
        </p:spPr>
        <p:txBody>
          <a:bodyPr>
            <a:normAutofit fontScale="90000"/>
          </a:bodyPr>
          <a:lstStyle/>
          <a:p>
            <a:r>
              <a:rPr lang="pl-PL" sz="1600" i="1" dirty="0" smtClean="0">
                <a:solidFill>
                  <a:srgbClr val="C00000"/>
                </a:solidFill>
              </a:rPr>
              <a:t>	</a:t>
            </a:r>
            <a:br>
              <a:rPr lang="pl-PL" sz="1600" i="1" dirty="0" smtClean="0">
                <a:solidFill>
                  <a:srgbClr val="C00000"/>
                </a:solidFill>
              </a:rPr>
            </a:br>
            <a:r>
              <a:rPr lang="pl-PL" sz="1600" i="1" dirty="0" smtClean="0">
                <a:solidFill>
                  <a:srgbClr val="C00000"/>
                </a:solidFill>
              </a:rPr>
              <a:t/>
            </a:r>
            <a:br>
              <a:rPr lang="pl-PL" sz="1600" i="1" dirty="0" smtClean="0">
                <a:solidFill>
                  <a:srgbClr val="C00000"/>
                </a:solidFill>
              </a:rPr>
            </a:br>
            <a:r>
              <a:rPr lang="pl-PL" sz="1600" i="1" dirty="0" smtClean="0">
                <a:solidFill>
                  <a:srgbClr val="C00000"/>
                </a:solidFill>
              </a:rPr>
              <a:t/>
            </a:r>
            <a:br>
              <a:rPr lang="pl-PL" sz="1600" i="1" dirty="0" smtClean="0">
                <a:solidFill>
                  <a:srgbClr val="C00000"/>
                </a:solidFill>
              </a:rPr>
            </a:br>
            <a:r>
              <a:rPr lang="pl-PL" sz="1600" i="1" dirty="0" smtClean="0">
                <a:solidFill>
                  <a:srgbClr val="C00000"/>
                </a:solidFill>
              </a:rPr>
              <a:t/>
            </a:r>
            <a:br>
              <a:rPr lang="pl-PL" sz="1600" i="1" dirty="0" smtClean="0">
                <a:solidFill>
                  <a:srgbClr val="C00000"/>
                </a:solidFill>
              </a:rPr>
            </a:br>
            <a:r>
              <a:rPr lang="pl-PL" sz="1600" i="1" dirty="0" smtClean="0">
                <a:solidFill>
                  <a:srgbClr val="C00000"/>
                </a:solidFill>
              </a:rPr>
              <a:t/>
            </a:r>
            <a:br>
              <a:rPr lang="pl-PL" sz="1600" i="1" dirty="0" smtClean="0">
                <a:solidFill>
                  <a:srgbClr val="C00000"/>
                </a:solidFill>
              </a:rPr>
            </a:br>
            <a:r>
              <a:rPr lang="pl-PL" sz="1600" i="1" dirty="0" smtClean="0">
                <a:solidFill>
                  <a:srgbClr val="C00000"/>
                </a:solidFill>
              </a:rPr>
              <a:t/>
            </a:r>
            <a:br>
              <a:rPr lang="pl-PL" sz="1600" i="1" dirty="0" smtClean="0">
                <a:solidFill>
                  <a:srgbClr val="C00000"/>
                </a:solidFill>
              </a:rPr>
            </a:br>
            <a:r>
              <a:rPr lang="pl-PL" sz="1600" i="1" dirty="0" smtClean="0">
                <a:solidFill>
                  <a:srgbClr val="C00000"/>
                </a:solidFill>
              </a:rPr>
              <a:t/>
            </a:r>
            <a:br>
              <a:rPr lang="pl-PL" sz="1600" i="1" dirty="0" smtClean="0">
                <a:solidFill>
                  <a:srgbClr val="C00000"/>
                </a:solidFill>
              </a:rPr>
            </a:br>
            <a:r>
              <a:rPr lang="pl-PL" sz="1600" i="1" dirty="0" smtClean="0">
                <a:solidFill>
                  <a:srgbClr val="C00000"/>
                </a:solidFill>
              </a:rPr>
              <a:t/>
            </a:r>
            <a:br>
              <a:rPr lang="pl-PL" sz="1600" i="1" dirty="0" smtClean="0">
                <a:solidFill>
                  <a:srgbClr val="C00000"/>
                </a:solidFill>
              </a:rPr>
            </a:br>
            <a:r>
              <a:rPr lang="pl-PL" sz="1600" i="1" dirty="0" smtClean="0">
                <a:solidFill>
                  <a:srgbClr val="C00000"/>
                </a:solidFill>
              </a:rPr>
              <a:t/>
            </a:r>
            <a:br>
              <a:rPr lang="pl-PL" sz="1600" i="1" dirty="0" smtClean="0">
                <a:solidFill>
                  <a:srgbClr val="C00000"/>
                </a:solidFill>
              </a:rPr>
            </a:br>
            <a:r>
              <a:rPr lang="pl-PL" sz="1600" i="1" dirty="0" smtClean="0">
                <a:solidFill>
                  <a:srgbClr val="C00000"/>
                </a:solidFill>
              </a:rPr>
              <a:t/>
            </a:r>
            <a:br>
              <a:rPr lang="pl-PL" sz="1600" i="1" dirty="0" smtClean="0">
                <a:solidFill>
                  <a:srgbClr val="C00000"/>
                </a:solidFill>
              </a:rPr>
            </a:br>
            <a:r>
              <a:rPr lang="pl-PL" sz="1600" i="1" dirty="0" smtClean="0">
                <a:solidFill>
                  <a:srgbClr val="C00000"/>
                </a:solidFill>
              </a:rPr>
              <a:t/>
            </a:r>
            <a:br>
              <a:rPr lang="pl-PL" sz="1600" i="1" dirty="0" smtClean="0">
                <a:solidFill>
                  <a:srgbClr val="C00000"/>
                </a:solidFill>
              </a:rPr>
            </a:br>
            <a:r>
              <a:rPr lang="pl-PL" sz="1600" i="1" dirty="0" smtClean="0">
                <a:solidFill>
                  <a:srgbClr val="C00000"/>
                </a:solidFill>
              </a:rPr>
              <a:t/>
            </a:r>
            <a:br>
              <a:rPr lang="pl-PL" sz="1600" i="1" dirty="0" smtClean="0">
                <a:solidFill>
                  <a:srgbClr val="C00000"/>
                </a:solidFill>
              </a:rPr>
            </a:br>
            <a:r>
              <a:rPr lang="pl-PL" sz="1600" i="1" dirty="0" smtClean="0">
                <a:solidFill>
                  <a:srgbClr val="C00000"/>
                </a:solidFill>
              </a:rPr>
              <a:t/>
            </a:r>
            <a:br>
              <a:rPr lang="pl-PL" sz="1600" i="1" dirty="0" smtClean="0">
                <a:solidFill>
                  <a:srgbClr val="C00000"/>
                </a:solidFill>
              </a:rPr>
            </a:br>
            <a:r>
              <a:rPr lang="pl-PL" sz="1600" i="1" dirty="0" smtClean="0">
                <a:solidFill>
                  <a:srgbClr val="C00000"/>
                </a:solidFill>
              </a:rPr>
              <a:t/>
            </a:r>
            <a:br>
              <a:rPr lang="pl-PL" sz="1600" i="1" dirty="0" smtClean="0">
                <a:solidFill>
                  <a:srgbClr val="C00000"/>
                </a:solidFill>
              </a:rPr>
            </a:br>
            <a:r>
              <a:rPr lang="pl-PL" sz="1600" i="1" dirty="0" smtClean="0">
                <a:solidFill>
                  <a:srgbClr val="C00000"/>
                </a:solidFill>
              </a:rPr>
              <a:t/>
            </a:r>
            <a:br>
              <a:rPr lang="pl-PL" sz="1600" i="1" dirty="0" smtClean="0">
                <a:solidFill>
                  <a:srgbClr val="C00000"/>
                </a:solidFill>
              </a:rPr>
            </a:br>
            <a:r>
              <a:rPr lang="pl-PL" sz="1600" i="1" dirty="0" smtClean="0">
                <a:solidFill>
                  <a:srgbClr val="C00000"/>
                </a:solidFill>
              </a:rPr>
              <a:t/>
            </a:r>
            <a:br>
              <a:rPr lang="pl-PL" sz="1600" i="1" dirty="0" smtClean="0">
                <a:solidFill>
                  <a:srgbClr val="C00000"/>
                </a:solidFill>
              </a:rPr>
            </a:br>
            <a:r>
              <a:rPr lang="pl-PL" sz="1600" i="1" dirty="0" smtClean="0">
                <a:solidFill>
                  <a:srgbClr val="C00000"/>
                </a:solidFill>
              </a:rPr>
              <a:t/>
            </a:r>
            <a:br>
              <a:rPr lang="pl-PL" sz="1600" i="1" dirty="0" smtClean="0">
                <a:solidFill>
                  <a:srgbClr val="C00000"/>
                </a:solidFill>
              </a:rPr>
            </a:br>
            <a:r>
              <a:rPr lang="pl-PL" sz="1600" i="1" dirty="0" smtClean="0">
                <a:solidFill>
                  <a:srgbClr val="C00000"/>
                </a:solidFill>
              </a:rPr>
              <a:t/>
            </a:r>
            <a:br>
              <a:rPr lang="pl-PL" sz="1600" i="1" dirty="0" smtClean="0">
                <a:solidFill>
                  <a:srgbClr val="C00000"/>
                </a:solidFill>
              </a:rPr>
            </a:br>
            <a:r>
              <a:rPr lang="pl-PL" sz="1600" i="1" dirty="0" smtClean="0">
                <a:solidFill>
                  <a:srgbClr val="C00000"/>
                </a:solidFill>
              </a:rPr>
              <a:t>						</a:t>
            </a:r>
            <a:r>
              <a:rPr lang="pl-PL" sz="1600" i="1" dirty="0" smtClean="0">
                <a:solidFill>
                  <a:srgbClr val="C00000"/>
                </a:solidFill>
              </a:rPr>
              <a:t>     </a:t>
            </a:r>
            <a:r>
              <a:rPr lang="pl-PL" sz="2000" i="1" dirty="0" smtClean="0">
                <a:solidFill>
                  <a:srgbClr val="C00000"/>
                </a:solidFill>
              </a:rPr>
              <a:t>Monika Płonka</a:t>
            </a:r>
            <a:br>
              <a:rPr lang="pl-PL" sz="2000" i="1" dirty="0" smtClean="0">
                <a:solidFill>
                  <a:srgbClr val="C00000"/>
                </a:solidFill>
              </a:rPr>
            </a:br>
            <a:r>
              <a:rPr lang="pl-PL" sz="2000" i="1" dirty="0" smtClean="0">
                <a:solidFill>
                  <a:srgbClr val="C00000"/>
                </a:solidFill>
              </a:rPr>
              <a:t>						doradca metodyczny </a:t>
            </a:r>
            <a:br>
              <a:rPr lang="pl-PL" sz="2000" i="1" dirty="0" smtClean="0">
                <a:solidFill>
                  <a:srgbClr val="C00000"/>
                </a:solidFill>
              </a:rPr>
            </a:br>
            <a:r>
              <a:rPr lang="pl-PL" sz="2000" i="1" dirty="0" smtClean="0">
                <a:solidFill>
                  <a:srgbClr val="C00000"/>
                </a:solidFill>
              </a:rPr>
              <a:t>						ds. bibliotek szkolnych</a:t>
            </a:r>
            <a:br>
              <a:rPr lang="pl-PL" sz="2000" i="1" dirty="0" smtClean="0">
                <a:solidFill>
                  <a:srgbClr val="C00000"/>
                </a:solidFill>
              </a:rPr>
            </a:br>
            <a:r>
              <a:rPr lang="pl-PL" i="1" dirty="0" smtClean="0">
                <a:solidFill>
                  <a:srgbClr val="C00000"/>
                </a:solidFill>
              </a:rPr>
              <a:t/>
            </a:r>
            <a:br>
              <a:rPr lang="pl-PL" i="1" dirty="0" smtClean="0">
                <a:solidFill>
                  <a:srgbClr val="C00000"/>
                </a:solidFill>
              </a:rPr>
            </a:br>
            <a:r>
              <a:rPr lang="pl-PL" i="1" dirty="0" smtClean="0">
                <a:solidFill>
                  <a:srgbClr val="C00000"/>
                </a:solidFill>
              </a:rPr>
              <a:t>            </a:t>
            </a:r>
            <a:r>
              <a:rPr lang="pl-PL" i="1" dirty="0" smtClean="0">
                <a:solidFill>
                  <a:srgbClr val="C00000"/>
                </a:solidFill>
              </a:rPr>
              <a:t/>
            </a:r>
            <a:br>
              <a:rPr lang="pl-PL" i="1" dirty="0" smtClean="0">
                <a:solidFill>
                  <a:srgbClr val="C00000"/>
                </a:solidFill>
              </a:rPr>
            </a:br>
            <a:endParaRPr lang="pl-PL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3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215370" cy="3071833"/>
          </a:xfrm>
        </p:spPr>
        <p:txBody>
          <a:bodyPr>
            <a:normAutofit/>
          </a:bodyPr>
          <a:lstStyle/>
          <a:p>
            <a:r>
              <a:rPr lang="pl-PL" i="1" dirty="0" smtClean="0">
                <a:solidFill>
                  <a:srgbClr val="C00000"/>
                </a:solidFill>
              </a:rPr>
              <a:t>Książka nauczyciela   </a:t>
            </a:r>
            <a:br>
              <a:rPr lang="pl-PL" i="1" dirty="0" smtClean="0">
                <a:solidFill>
                  <a:srgbClr val="C00000"/>
                </a:solidFill>
              </a:rPr>
            </a:br>
            <a:r>
              <a:rPr lang="pl-PL" i="1" dirty="0" smtClean="0">
                <a:solidFill>
                  <a:srgbClr val="C00000"/>
                </a:solidFill>
              </a:rPr>
              <a:t/>
            </a:r>
            <a:br>
              <a:rPr lang="pl-PL" i="1" dirty="0" smtClean="0">
                <a:solidFill>
                  <a:srgbClr val="C00000"/>
                </a:solidFill>
              </a:rPr>
            </a:br>
            <a:r>
              <a:rPr lang="pl-PL" i="1" dirty="0" smtClean="0">
                <a:solidFill>
                  <a:srgbClr val="C00000"/>
                </a:solidFill>
              </a:rPr>
              <a:t>            </a:t>
            </a:r>
            <a:br>
              <a:rPr lang="pl-PL" i="1" dirty="0" smtClean="0">
                <a:solidFill>
                  <a:srgbClr val="C00000"/>
                </a:solidFill>
              </a:rPr>
            </a:br>
            <a:r>
              <a:rPr lang="pl-PL" i="1" dirty="0" smtClean="0">
                <a:solidFill>
                  <a:srgbClr val="C00000"/>
                </a:solidFill>
              </a:rPr>
              <a:t>                              </a:t>
            </a:r>
            <a:r>
              <a:rPr lang="pl-PL" sz="3000" i="1" dirty="0" smtClean="0">
                <a:solidFill>
                  <a:srgbClr val="C00000"/>
                </a:solidFill>
              </a:rPr>
              <a:t>Patriotyzm w literaturze</a:t>
            </a:r>
            <a:endParaRPr lang="pl-PL" sz="3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3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Alfab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2898" y="642918"/>
            <a:ext cx="3721634" cy="5286412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428604"/>
            <a:ext cx="3686172" cy="6143668"/>
          </a:xfrm>
        </p:spPr>
        <p:txBody>
          <a:bodyPr>
            <a:normAutofit/>
          </a:bodyPr>
          <a:lstStyle/>
          <a:p>
            <a:r>
              <a:rPr lang="pl-PL" sz="2400" b="1" i="1" dirty="0">
                <a:solidFill>
                  <a:srgbClr val="C00000"/>
                </a:solidFill>
              </a:rPr>
              <a:t>Alfabet polski</a:t>
            </a:r>
          </a:p>
          <a:p>
            <a:r>
              <a:rPr lang="pl-PL" sz="2400" b="1" dirty="0">
                <a:solidFill>
                  <a:srgbClr val="C00000"/>
                </a:solidFill>
              </a:rPr>
              <a:t>Anna Skowrońska</a:t>
            </a:r>
          </a:p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r>
              <a:rPr lang="pl-PL" sz="1600" i="1" dirty="0" smtClean="0"/>
              <a:t>Od </a:t>
            </a:r>
            <a:r>
              <a:rPr lang="pl-PL" sz="1600" i="1" dirty="0" err="1"/>
              <a:t>Althamera</a:t>
            </a:r>
            <a:r>
              <a:rPr lang="pl-PL" sz="1600" i="1" dirty="0"/>
              <a:t> i andrzejek przez czarne złoto i fortepian Chopina aż po Złotą </a:t>
            </a:r>
            <a:r>
              <a:rPr lang="pl-PL" sz="1600" i="1" dirty="0" smtClean="0"/>
              <a:t>Żabę(…)</a:t>
            </a:r>
          </a:p>
          <a:p>
            <a:endParaRPr lang="pl-PL" sz="1600" i="1" dirty="0"/>
          </a:p>
          <a:p>
            <a:r>
              <a:rPr lang="pl-PL" sz="1600" i="1" dirty="0"/>
              <a:t>Pięćdziesiąt cztery hasła opowiadają o Polsce dawnej i współczesnej, przedstawiają zwyczaje, postacie, wydarzenia i miejsca. Wesołe i nasycone kolorem ilustracje razem z krótkimi tekstami przybliżają wiedzę o kulturze i historii kraju, łącząc podstawowe wiadomości z zabawnymi </a:t>
            </a:r>
            <a:r>
              <a:rPr lang="pl-PL" sz="1600" i="1" dirty="0" smtClean="0"/>
              <a:t>ciekawostkami (…)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Ź</a:t>
            </a:r>
            <a:r>
              <a:rPr lang="pl-PL" dirty="0" smtClean="0"/>
              <a:t>ródło:  </a:t>
            </a:r>
            <a:r>
              <a:rPr lang="pl-PL" dirty="0" smtClean="0">
                <a:hlinkClick r:id="rId3"/>
              </a:rPr>
              <a:t>https://www.muchomor.pl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T2239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3440" y="599281"/>
            <a:ext cx="4057650" cy="5200650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214290"/>
            <a:ext cx="3900486" cy="5911873"/>
          </a:xfrm>
        </p:spPr>
        <p:txBody>
          <a:bodyPr>
            <a:normAutofit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2400" b="1" i="1" dirty="0" smtClean="0">
                <a:solidFill>
                  <a:srgbClr val="C00000"/>
                </a:solidFill>
              </a:rPr>
              <a:t>Mazurek </a:t>
            </a:r>
            <a:r>
              <a:rPr lang="pl-PL" sz="2400" b="1" i="1" dirty="0">
                <a:solidFill>
                  <a:srgbClr val="C00000"/>
                </a:solidFill>
              </a:rPr>
              <a:t>Dąbrowskiego. Nasz hymn </a:t>
            </a:r>
            <a:r>
              <a:rPr lang="pl-PL" sz="2400" b="1" i="1" dirty="0" smtClean="0">
                <a:solidFill>
                  <a:srgbClr val="C00000"/>
                </a:solidFill>
              </a:rPr>
              <a:t>narodowy </a:t>
            </a:r>
          </a:p>
          <a:p>
            <a:r>
              <a:rPr lang="pl-PL" sz="2400" b="1" dirty="0" smtClean="0">
                <a:solidFill>
                  <a:srgbClr val="C00000"/>
                </a:solidFill>
              </a:rPr>
              <a:t>Małgorzata </a:t>
            </a:r>
            <a:r>
              <a:rPr lang="pl-PL" sz="2400" b="1" dirty="0">
                <a:solidFill>
                  <a:srgbClr val="C00000"/>
                </a:solidFill>
              </a:rPr>
              <a:t>Strzałkowska</a:t>
            </a:r>
          </a:p>
          <a:p>
            <a:endParaRPr lang="pl-PL" dirty="0" smtClean="0"/>
          </a:p>
          <a:p>
            <a:r>
              <a:rPr lang="pl-PL" sz="1600" i="1" dirty="0" smtClean="0"/>
              <a:t>To </a:t>
            </a:r>
            <a:r>
              <a:rPr lang="pl-PL" sz="1600" i="1" dirty="0"/>
              <a:t>pierwsza opublikowana po 1989 roku książka o polskim hymnie narodowym, jego dziejach, wersjach i ludziach związanych z jego </a:t>
            </a:r>
            <a:r>
              <a:rPr lang="pl-PL" sz="1600" i="1" dirty="0" smtClean="0"/>
              <a:t>historią (…)</a:t>
            </a:r>
          </a:p>
          <a:p>
            <a:endParaRPr lang="pl-PL" sz="1600" i="1" dirty="0"/>
          </a:p>
          <a:p>
            <a:r>
              <a:rPr lang="pl-PL" sz="1600" i="1" dirty="0"/>
              <a:t>Książka Małgorzaty Strzałkowskiej, skierowana w szczególności do dzieci i młodzieży, opowiada o narodzinach Mazurka Dąbrowskiego, drodze, jaką przeszła ta pieśń, przemieniając się z żołnierskiej Pieśni Legionów Polskich we Włoszech w pieśń narodową i hymn państwowy, a także o ludziach szczególnie z nią </a:t>
            </a:r>
            <a:r>
              <a:rPr lang="pl-PL" sz="1600" i="1" dirty="0" smtClean="0"/>
              <a:t>związanych (…)</a:t>
            </a:r>
            <a:endParaRPr lang="pl-PL" sz="1600" i="1" dirty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Źródło:  </a:t>
            </a:r>
            <a:r>
              <a:rPr lang="pl-PL" dirty="0" smtClean="0">
                <a:hlinkClick r:id="rId3"/>
              </a:rPr>
              <a:t>https://culture.pl/pl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plakaty_okladka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76" y="714356"/>
            <a:ext cx="4049224" cy="5227652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428604"/>
            <a:ext cx="3829048" cy="6143668"/>
          </a:xfrm>
        </p:spPr>
        <p:txBody>
          <a:bodyPr>
            <a:normAutofit/>
          </a:bodyPr>
          <a:lstStyle/>
          <a:p>
            <a:r>
              <a:rPr lang="pl-PL" sz="2400" b="1" i="1" dirty="0">
                <a:solidFill>
                  <a:srgbClr val="C00000"/>
                </a:solidFill>
              </a:rPr>
              <a:t>Polska od A do Ż</a:t>
            </a:r>
            <a:endParaRPr lang="pl-PL" sz="2400" b="1" i="1" dirty="0" smtClean="0">
              <a:solidFill>
                <a:srgbClr val="C00000"/>
              </a:solidFill>
            </a:endParaRPr>
          </a:p>
          <a:p>
            <a:endParaRPr lang="pl-PL" dirty="0" smtClean="0"/>
          </a:p>
          <a:p>
            <a:endParaRPr lang="pl-PL" dirty="0"/>
          </a:p>
          <a:p>
            <a:pPr>
              <a:lnSpc>
                <a:spcPct val="150000"/>
              </a:lnSpc>
            </a:pPr>
            <a:r>
              <a:rPr lang="pl-PL" sz="1600" i="1" dirty="0" smtClean="0"/>
              <a:t>POLSKA </a:t>
            </a:r>
            <a:r>
              <a:rPr lang="pl-PL" sz="1600" i="1" dirty="0"/>
              <a:t>od A do Ż, to moc pomysłów, jak poznać swój kraj i dobrze się bawić. Plansze doskonale zaprezentują się jako ozdoba ściany. Trzy ostatnie plansze to karty do gry w </a:t>
            </a:r>
            <a:r>
              <a:rPr lang="pl-PL" sz="1600" i="1" dirty="0" err="1"/>
              <a:t>memo</a:t>
            </a:r>
            <a:r>
              <a:rPr lang="pl-PL" sz="1600" i="1" dirty="0"/>
              <a:t>, do wycięcia. Jednak to nie wszystko. Każda plansza może być pretekstem do poszukania nowych informacji, porozmawiania o </a:t>
            </a:r>
            <a:r>
              <a:rPr lang="pl-PL" sz="1600" i="1" dirty="0" smtClean="0"/>
              <a:t>Polsce</a:t>
            </a:r>
            <a:r>
              <a:rPr lang="pl-PL" sz="1600" i="1" dirty="0"/>
              <a:t> </a:t>
            </a:r>
            <a:r>
              <a:rPr lang="pl-PL" sz="1600" i="1" dirty="0" smtClean="0"/>
              <a:t>(…)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  <a:p>
            <a:r>
              <a:rPr lang="pl-PL" dirty="0" smtClean="0"/>
              <a:t>Źródło: </a:t>
            </a:r>
            <a:r>
              <a:rPr lang="pl-PL" dirty="0" smtClean="0">
                <a:hlinkClick r:id="rId3"/>
              </a:rPr>
              <a:t>https://www.taniaksiazka.pl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215370" cy="3071833"/>
          </a:xfrm>
        </p:spPr>
        <p:txBody>
          <a:bodyPr>
            <a:normAutofit/>
          </a:bodyPr>
          <a:lstStyle/>
          <a:p>
            <a:r>
              <a:rPr lang="pl-PL" i="1" dirty="0" smtClean="0">
                <a:solidFill>
                  <a:srgbClr val="C00000"/>
                </a:solidFill>
              </a:rPr>
              <a:t>Literatura  dziecięca i młodzieżowa  </a:t>
            </a:r>
            <a:br>
              <a:rPr lang="pl-PL" i="1" dirty="0" smtClean="0">
                <a:solidFill>
                  <a:srgbClr val="C00000"/>
                </a:solidFill>
              </a:rPr>
            </a:br>
            <a:r>
              <a:rPr lang="pl-PL" i="1" dirty="0" smtClean="0">
                <a:solidFill>
                  <a:srgbClr val="C00000"/>
                </a:solidFill>
              </a:rPr>
              <a:t/>
            </a:r>
            <a:br>
              <a:rPr lang="pl-PL" i="1" dirty="0" smtClean="0">
                <a:solidFill>
                  <a:srgbClr val="C00000"/>
                </a:solidFill>
              </a:rPr>
            </a:br>
            <a:r>
              <a:rPr lang="pl-PL" i="1" dirty="0" smtClean="0">
                <a:solidFill>
                  <a:srgbClr val="C00000"/>
                </a:solidFill>
              </a:rPr>
              <a:t>            </a:t>
            </a:r>
            <a:br>
              <a:rPr lang="pl-PL" i="1" dirty="0" smtClean="0">
                <a:solidFill>
                  <a:srgbClr val="C00000"/>
                </a:solidFill>
              </a:rPr>
            </a:br>
            <a:r>
              <a:rPr lang="pl-PL" i="1" dirty="0" smtClean="0">
                <a:solidFill>
                  <a:srgbClr val="C00000"/>
                </a:solidFill>
              </a:rPr>
              <a:t>                               </a:t>
            </a:r>
            <a:r>
              <a:rPr lang="pl-PL" sz="3000" i="1" dirty="0" smtClean="0">
                <a:solidFill>
                  <a:srgbClr val="C00000"/>
                </a:solidFill>
              </a:rPr>
              <a:t>Patriotyzm w literaturze</a:t>
            </a:r>
            <a:endParaRPr lang="pl-PL" sz="3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3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poradnik-malego-patrioty-w-iext434552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9896" y="558802"/>
            <a:ext cx="4096946" cy="5370528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357166"/>
            <a:ext cx="4043362" cy="6286544"/>
          </a:xfrm>
        </p:spPr>
        <p:txBody>
          <a:bodyPr>
            <a:normAutofit fontScale="92500" lnSpcReduction="10000"/>
          </a:bodyPr>
          <a:lstStyle/>
          <a:p>
            <a:r>
              <a:rPr lang="pl-PL" sz="2600" b="1" i="1" dirty="0">
                <a:solidFill>
                  <a:srgbClr val="C00000"/>
                </a:solidFill>
              </a:rPr>
              <a:t>Poradnik małego patrioty</a:t>
            </a:r>
          </a:p>
          <a:p>
            <a:r>
              <a:rPr lang="pl-PL" sz="2600" b="1" dirty="0" smtClean="0">
                <a:solidFill>
                  <a:srgbClr val="C00000"/>
                </a:solidFill>
              </a:rPr>
              <a:t>Marcin </a:t>
            </a:r>
            <a:r>
              <a:rPr lang="pl-PL" sz="2600" b="1" dirty="0">
                <a:solidFill>
                  <a:srgbClr val="C00000"/>
                </a:solidFill>
              </a:rPr>
              <a:t>Przewoźniak</a:t>
            </a:r>
          </a:p>
          <a:p>
            <a:endParaRPr lang="pl-PL" dirty="0" smtClean="0"/>
          </a:p>
          <a:p>
            <a:endParaRPr lang="pl-PL" dirty="0"/>
          </a:p>
          <a:p>
            <a:r>
              <a:rPr lang="pl-PL" sz="1700" i="1" dirty="0" smtClean="0"/>
              <a:t>Bycie </a:t>
            </a:r>
            <a:r>
              <a:rPr lang="pl-PL" sz="1700" i="1" dirty="0"/>
              <a:t>Polakiem Małym lub Polką Małą jest fajne i bardzo ważne. Fajne, bo należysz do wspaniałego narodu. Ważne, bo masz piękną ojczyznę o burzliwej historii, bogatych tradycjach, a przy wielu jej bohaterach wysiada nawet James </a:t>
            </a:r>
            <a:r>
              <a:rPr lang="pl-PL" sz="1700" i="1" dirty="0" smtClean="0"/>
              <a:t>Bond</a:t>
            </a:r>
            <a:r>
              <a:rPr lang="pl-PL" sz="1700" i="1" dirty="0"/>
              <a:t> </a:t>
            </a:r>
            <a:r>
              <a:rPr lang="pl-PL" sz="1700" i="1" dirty="0" smtClean="0"/>
              <a:t>(…)</a:t>
            </a:r>
            <a:br>
              <a:rPr lang="pl-PL" sz="1700" i="1" dirty="0" smtClean="0"/>
            </a:br>
            <a:r>
              <a:rPr lang="pl-PL" sz="1700" i="1" dirty="0" smtClean="0"/>
              <a:t/>
            </a:r>
            <a:br>
              <a:rPr lang="pl-PL" sz="1700" i="1" dirty="0" smtClean="0"/>
            </a:br>
            <a:r>
              <a:rPr lang="pl-PL" sz="1700" i="1" dirty="0" smtClean="0"/>
              <a:t/>
            </a:r>
            <a:br>
              <a:rPr lang="pl-PL" sz="1700" i="1" dirty="0" smtClean="0"/>
            </a:br>
            <a:r>
              <a:rPr lang="pl-PL" sz="1700" i="1" dirty="0"/>
              <a:t>Ważna książka:</a:t>
            </a:r>
            <a:r>
              <a:rPr lang="pl-PL" sz="1700" i="1" dirty="0" smtClean="0"/>
              <a:t/>
            </a:r>
            <a:br>
              <a:rPr lang="pl-PL" sz="1700" i="1" dirty="0" smtClean="0"/>
            </a:br>
            <a:r>
              <a:rPr lang="pl-PL" sz="1700" i="1" dirty="0"/>
              <a:t>- dla dzieci - bez nadęcia i patosu pokazuje, co oznacza być Polakiem</a:t>
            </a:r>
            <a:r>
              <a:rPr lang="pl-PL" sz="1700" i="1" dirty="0" smtClean="0"/>
              <a:t/>
            </a:r>
            <a:br>
              <a:rPr lang="pl-PL" sz="1700" i="1" dirty="0" smtClean="0"/>
            </a:br>
            <a:r>
              <a:rPr lang="pl-PL" sz="1700" i="1" dirty="0"/>
              <a:t>- dla rodziców i nauczycieli - pomoże w rozmowie o patriotyzmie, o tym, że wszyscy mamy wpływ na naszą </a:t>
            </a:r>
            <a:r>
              <a:rPr lang="pl-PL" sz="1700" i="1" dirty="0" smtClean="0"/>
              <a:t>rzeczywistość (…)</a:t>
            </a:r>
            <a:br>
              <a:rPr lang="pl-PL" sz="1700" i="1" dirty="0" smtClean="0"/>
            </a:br>
            <a:r>
              <a:rPr lang="pl-PL" sz="1700" i="1" dirty="0" smtClean="0"/>
              <a:t/>
            </a:r>
            <a:br>
              <a:rPr lang="pl-PL" sz="1700" i="1" dirty="0" smtClean="0"/>
            </a:br>
            <a:r>
              <a:rPr lang="pl-PL" sz="1700" i="1" dirty="0"/>
              <a:t>Mądry patriotyzm w nowoczesnym </a:t>
            </a:r>
            <a:r>
              <a:rPr lang="pl-PL" sz="1700" i="1" dirty="0" smtClean="0"/>
              <a:t>świecie</a:t>
            </a:r>
            <a:r>
              <a:rPr lang="pl-PL" sz="1700" i="1" dirty="0"/>
              <a:t> </a:t>
            </a:r>
            <a:r>
              <a:rPr lang="pl-PL" sz="1700" i="1" dirty="0" smtClean="0"/>
              <a:t>(…)</a:t>
            </a:r>
          </a:p>
          <a:p>
            <a:endParaRPr lang="pl-PL" sz="1700" i="1" dirty="0" smtClean="0"/>
          </a:p>
          <a:p>
            <a:endParaRPr lang="pl-PL" sz="1700" i="1" dirty="0"/>
          </a:p>
          <a:p>
            <a:endParaRPr lang="pl-PL" sz="1700" i="1" dirty="0" smtClean="0"/>
          </a:p>
          <a:p>
            <a:endParaRPr lang="pl-PL" sz="1700" i="1" dirty="0" smtClean="0"/>
          </a:p>
          <a:p>
            <a:r>
              <a:rPr lang="pl-PL" dirty="0" smtClean="0"/>
              <a:t>Źródło: </a:t>
            </a:r>
            <a:r>
              <a:rPr lang="pl-PL" dirty="0" smtClean="0">
                <a:hlinkClick r:id="rId3"/>
              </a:rPr>
              <a:t>https://www.taniaksiazka.pl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Nasza-paczka-i-niepodległość-O-sześciu-polskich-świętach-Recenzj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5166" y="714356"/>
            <a:ext cx="4041676" cy="4857784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85720" y="214290"/>
            <a:ext cx="4286280" cy="6429420"/>
          </a:xfrm>
        </p:spPr>
        <p:txBody>
          <a:bodyPr>
            <a:normAutofit fontScale="47500" lnSpcReduction="20000"/>
          </a:bodyPr>
          <a:lstStyle/>
          <a:p>
            <a:r>
              <a:rPr lang="pl-PL" sz="4200" b="1" i="1" dirty="0">
                <a:solidFill>
                  <a:srgbClr val="C00000"/>
                </a:solidFill>
              </a:rPr>
              <a:t>Nasza paczka i niepodległość. O sześciu polskich świętach</a:t>
            </a:r>
            <a:endParaRPr lang="pl-PL" sz="4200" b="1" dirty="0">
              <a:solidFill>
                <a:srgbClr val="C00000"/>
              </a:solidFill>
            </a:endParaRPr>
          </a:p>
          <a:p>
            <a:r>
              <a:rPr lang="pl-PL" sz="4200" b="1" dirty="0" smtClean="0">
                <a:solidFill>
                  <a:srgbClr val="C00000"/>
                </a:solidFill>
              </a:rPr>
              <a:t>Zofia Stanecka</a:t>
            </a:r>
            <a:endParaRPr lang="pl-PL" sz="4200" b="1" dirty="0">
              <a:solidFill>
                <a:srgbClr val="C00000"/>
              </a:solidFill>
            </a:endParaRPr>
          </a:p>
          <a:p>
            <a:endParaRPr lang="pl-PL" b="1" dirty="0" smtClean="0"/>
          </a:p>
          <a:p>
            <a:endParaRPr lang="pl-PL" b="1" dirty="0"/>
          </a:p>
          <a:p>
            <a:pPr>
              <a:lnSpc>
                <a:spcPct val="170000"/>
              </a:lnSpc>
            </a:pPr>
            <a:r>
              <a:rPr lang="pl-PL" sz="2900" i="1" dirty="0" smtClean="0"/>
              <a:t>„</a:t>
            </a:r>
            <a:r>
              <a:rPr lang="pl-PL" sz="2900" i="1" dirty="0"/>
              <a:t>Mamo, dlaczego na naszym domu wisi dzisiaj flaga?”, „Tato, jakie to święto?”, „Co to jest niepodległość</a:t>
            </a:r>
            <a:r>
              <a:rPr lang="pl-PL" sz="2900" i="1" dirty="0" smtClean="0"/>
              <a:t>?” (…)</a:t>
            </a:r>
          </a:p>
          <a:p>
            <a:pPr>
              <a:lnSpc>
                <a:spcPct val="170000"/>
              </a:lnSpc>
            </a:pPr>
            <a:endParaRPr lang="pl-PL" sz="2900" i="1" dirty="0"/>
          </a:p>
          <a:p>
            <a:pPr>
              <a:lnSpc>
                <a:spcPct val="170000"/>
              </a:lnSpc>
            </a:pPr>
            <a:r>
              <a:rPr lang="pl-PL" sz="2900" i="1" dirty="0"/>
              <a:t>Jako element programu „O niepodległości dla najmłodszych”, książka wpisuje się w kategorię publikacji z dziedziny edukacji patriotycznej i historycznej adresowanych do dzieci w wieku 7 – 9 </a:t>
            </a:r>
            <a:r>
              <a:rPr lang="pl-PL" sz="2900" i="1" dirty="0" smtClean="0"/>
              <a:t>lat. (…) </a:t>
            </a:r>
          </a:p>
          <a:p>
            <a:pPr>
              <a:lnSpc>
                <a:spcPct val="170000"/>
              </a:lnSpc>
            </a:pPr>
            <a:r>
              <a:rPr lang="pl-PL" sz="2900" i="1" dirty="0" smtClean="0"/>
              <a:t>Zawarte </a:t>
            </a:r>
            <a:r>
              <a:rPr lang="pl-PL" sz="2900" i="1" dirty="0"/>
              <a:t>w niej informacje historyczne podane są w sposób przyjazny i odpowiedni dla dziecka, zaś świetnie napisane i dowcipne opowiadania Zofii Staneckiej nie tylko bawią, ale też ułatwiają dzieciom zrozumienie, jakie wartości związane są związane ze świętami, jakie obchodzimy 11 listopada, 1,2 i 3 maja, 4 czerwca i 15 sierpnia</a:t>
            </a:r>
            <a:r>
              <a:rPr lang="pl-PL" sz="2900" i="1" dirty="0" smtClean="0"/>
              <a:t>.</a:t>
            </a:r>
          </a:p>
          <a:p>
            <a:endParaRPr lang="pl-PL" dirty="0" smtClean="0"/>
          </a:p>
          <a:p>
            <a:endParaRPr lang="pl-PL" dirty="0"/>
          </a:p>
          <a:p>
            <a:endParaRPr lang="pl-PL" sz="2500" dirty="0"/>
          </a:p>
          <a:p>
            <a:r>
              <a:rPr lang="pl-PL" sz="2500" dirty="0" smtClean="0"/>
              <a:t>Źródło: </a:t>
            </a:r>
            <a:r>
              <a:rPr lang="pl-PL" sz="2500" dirty="0" smtClean="0">
                <a:hlinkClick r:id="rId3"/>
              </a:rPr>
              <a:t>https://muzeumpilsudski.pl</a:t>
            </a:r>
            <a:endParaRPr lang="pl-PL" sz="2500" dirty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215370" cy="3071833"/>
          </a:xfrm>
        </p:spPr>
        <p:txBody>
          <a:bodyPr>
            <a:normAutofit/>
          </a:bodyPr>
          <a:lstStyle/>
          <a:p>
            <a:r>
              <a:rPr lang="pl-PL" i="1" dirty="0" smtClean="0">
                <a:solidFill>
                  <a:srgbClr val="C00000"/>
                </a:solidFill>
              </a:rPr>
              <a:t>Książka w wolnej chwili   </a:t>
            </a:r>
            <a:br>
              <a:rPr lang="pl-PL" i="1" dirty="0" smtClean="0">
                <a:solidFill>
                  <a:srgbClr val="C00000"/>
                </a:solidFill>
              </a:rPr>
            </a:br>
            <a:r>
              <a:rPr lang="pl-PL" i="1" dirty="0" smtClean="0">
                <a:solidFill>
                  <a:srgbClr val="C00000"/>
                </a:solidFill>
              </a:rPr>
              <a:t/>
            </a:r>
            <a:br>
              <a:rPr lang="pl-PL" i="1" dirty="0" smtClean="0">
                <a:solidFill>
                  <a:srgbClr val="C00000"/>
                </a:solidFill>
              </a:rPr>
            </a:br>
            <a:r>
              <a:rPr lang="pl-PL" i="1" dirty="0" smtClean="0">
                <a:solidFill>
                  <a:srgbClr val="C00000"/>
                </a:solidFill>
              </a:rPr>
              <a:t>            </a:t>
            </a:r>
            <a:br>
              <a:rPr lang="pl-PL" i="1" dirty="0" smtClean="0">
                <a:solidFill>
                  <a:srgbClr val="C00000"/>
                </a:solidFill>
              </a:rPr>
            </a:br>
            <a:r>
              <a:rPr lang="pl-PL" i="1" dirty="0" smtClean="0">
                <a:solidFill>
                  <a:srgbClr val="C00000"/>
                </a:solidFill>
              </a:rPr>
              <a:t>                                </a:t>
            </a:r>
            <a:r>
              <a:rPr lang="pl-PL" sz="3000" i="1" dirty="0" smtClean="0">
                <a:solidFill>
                  <a:srgbClr val="C00000"/>
                </a:solidFill>
              </a:rPr>
              <a:t>Patriotyzm w literaturze</a:t>
            </a:r>
            <a:endParaRPr lang="pl-PL" sz="3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3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342</Words>
  <Application>Microsoft Office PowerPoint</Application>
  <PresentationFormat>Pokaz na ekranie (4:3)</PresentationFormat>
  <Paragraphs>79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Motyw pakietu Office</vt:lpstr>
      <vt:lpstr>                          Warto  przeczytać  Monika Płonka doradca metodyczny ds. bibliotek szkolnych monika.płonka@odn.kalisz.pl    </vt:lpstr>
      <vt:lpstr>Książka nauczyciela                                                Patriotyzm w literaturze</vt:lpstr>
      <vt:lpstr>Prezentacja programu PowerPoint</vt:lpstr>
      <vt:lpstr>Prezentacja programu PowerPoint</vt:lpstr>
      <vt:lpstr>Prezentacja programu PowerPoint</vt:lpstr>
      <vt:lpstr>Literatura  dziecięca i młodzieżowa                                                Patriotyzm w literaturze</vt:lpstr>
      <vt:lpstr>Prezentacja programu PowerPoint</vt:lpstr>
      <vt:lpstr>Prezentacja programu PowerPoint</vt:lpstr>
      <vt:lpstr>Książka w wolnej chwili                                                  Patriotyzm w literaturze</vt:lpstr>
      <vt:lpstr>Prezentacja programu PowerPoint</vt:lpstr>
      <vt:lpstr>Prezentacja programu PowerPoint</vt:lpstr>
      <vt:lpstr>                              Monika Płonka       doradca metodyczny        ds. bibliotek szkolnych      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fujitsu</dc:creator>
  <cp:lastModifiedBy>sylwia.melka</cp:lastModifiedBy>
  <cp:revision>15</cp:revision>
  <dcterms:created xsi:type="dcterms:W3CDTF">2020-05-05T09:48:10Z</dcterms:created>
  <dcterms:modified xsi:type="dcterms:W3CDTF">2020-05-08T07:04:32Z</dcterms:modified>
</cp:coreProperties>
</file>