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5" r:id="rId4"/>
    <p:sldId id="263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pl-P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3317"/>
    <a:srgbClr val="EA4F36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0"/>
    <p:restoredTop sz="94659"/>
  </p:normalViewPr>
  <p:slideViewPr>
    <p:cSldViewPr snapToGrid="0" snapToObjects="1">
      <p:cViewPr varScale="1">
        <p:scale>
          <a:sx n="110" d="100"/>
          <a:sy n="110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B2D5-00F2-4742-B908-8C880687DDD0}" type="datetimeFigureOut">
              <a:rPr lang="pl-PL" smtClean="0"/>
              <a:pPr/>
              <a:t>2020-05-15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9B7E-B3C5-CE41-AFE2-46641FE0D06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83443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B2D5-00F2-4742-B908-8C880687DDD0}" type="datetimeFigureOut">
              <a:rPr lang="pl-PL" smtClean="0"/>
              <a:pPr/>
              <a:t>2020-05-15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9B7E-B3C5-CE41-AFE2-46641FE0D06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6776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B2D5-00F2-4742-B908-8C880687DDD0}" type="datetimeFigureOut">
              <a:rPr lang="pl-PL" smtClean="0"/>
              <a:pPr/>
              <a:t>2020-05-15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9B7E-B3C5-CE41-AFE2-46641FE0D06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2906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B2D5-00F2-4742-B908-8C880687DDD0}" type="datetimeFigureOut">
              <a:rPr lang="pl-PL" smtClean="0"/>
              <a:pPr/>
              <a:t>2020-05-15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9B7E-B3C5-CE41-AFE2-46641FE0D06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99392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B2D5-00F2-4742-B908-8C880687DDD0}" type="datetimeFigureOut">
              <a:rPr lang="pl-PL" smtClean="0"/>
              <a:pPr/>
              <a:t>2020-05-15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9B7E-B3C5-CE41-AFE2-46641FE0D06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77038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B2D5-00F2-4742-B908-8C880687DDD0}" type="datetimeFigureOut">
              <a:rPr lang="pl-PL" smtClean="0"/>
              <a:pPr/>
              <a:t>2020-05-15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9B7E-B3C5-CE41-AFE2-46641FE0D06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57529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B2D5-00F2-4742-B908-8C880687DDD0}" type="datetimeFigureOut">
              <a:rPr lang="pl-PL" smtClean="0"/>
              <a:pPr/>
              <a:t>2020-05-15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9B7E-B3C5-CE41-AFE2-46641FE0D06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56843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B2D5-00F2-4742-B908-8C880687DDD0}" type="datetimeFigureOut">
              <a:rPr lang="pl-PL" smtClean="0"/>
              <a:pPr/>
              <a:t>2020-05-15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9B7E-B3C5-CE41-AFE2-46641FE0D06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3001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B2D5-00F2-4742-B908-8C880687DDD0}" type="datetimeFigureOut">
              <a:rPr lang="pl-PL" smtClean="0"/>
              <a:pPr/>
              <a:t>2020-05-15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9B7E-B3C5-CE41-AFE2-46641FE0D06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77437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B2D5-00F2-4742-B908-8C880687DDD0}" type="datetimeFigureOut">
              <a:rPr lang="pl-PL" smtClean="0"/>
              <a:pPr/>
              <a:t>2020-05-15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9B7E-B3C5-CE41-AFE2-46641FE0D06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4254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B2D5-00F2-4742-B908-8C880687DDD0}" type="datetimeFigureOut">
              <a:rPr lang="pl-PL" smtClean="0"/>
              <a:pPr/>
              <a:t>2020-05-15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9B7E-B3C5-CE41-AFE2-46641FE0D06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88472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4F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CB2D5-00F2-4742-B908-8C880687DDD0}" type="datetimeFigureOut">
              <a:rPr lang="pl-PL" smtClean="0"/>
              <a:pPr/>
              <a:t>2020-05-15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49B7E-B3C5-CE41-AFE2-46641FE0D06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33913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maciej.michalski@odn.kalisz.p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black"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23026" y="2743200"/>
            <a:ext cx="7414404" cy="1466491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b">
            <a:normAutofit/>
          </a:bodyPr>
          <a:lstStyle/>
          <a:p>
            <a:pPr>
              <a:lnSpc>
                <a:spcPts val="4800"/>
              </a:lnSpc>
            </a:pPr>
            <a:r>
              <a:rPr lang="pl-PL" sz="11500" dirty="0" smtClean="0">
                <a:solidFill>
                  <a:schemeClr val="bg1"/>
                </a:solidFill>
                <a:latin typeface="Algerian" pitchFamily="82" charset="0"/>
              </a:rPr>
              <a:t>L I R Y K A</a:t>
            </a:r>
            <a:endParaRPr lang="pl-PL" sz="11500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122098" y="4817955"/>
            <a:ext cx="4399472" cy="55419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l-PL" sz="2800" b="1" spc="720" dirty="0" smtClean="0">
                <a:solidFill>
                  <a:schemeClr val="tx1"/>
                </a:solidFill>
                <a:latin typeface="Arial Black" pitchFamily="34" charset="0"/>
              </a:rPr>
              <a:t>Kalisz 2020  </a:t>
            </a:r>
            <a:endParaRPr lang="pl-PL" sz="2800" b="1" spc="72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10" name="Obraz 9">
            <a:extLst>
              <a:ext uri="{FF2B5EF4-FFF2-40B4-BE49-F238E27FC236}">
                <a16:creationId xmlns="" xmlns:a16="http://schemas.microsoft.com/office/drawing/2014/main" id="{EA1026D9-C004-BE4E-9F24-C7DD39302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8504" y="239062"/>
            <a:ext cx="3950898" cy="1029021"/>
          </a:xfrm>
          <a:prstGeom prst="rect">
            <a:avLst/>
          </a:prstGeom>
          <a:solidFill>
            <a:srgbClr val="DB331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pic>
        <p:nvPicPr>
          <p:cNvPr id="12" name="Obraz 11">
            <a:extLst>
              <a:ext uri="{FF2B5EF4-FFF2-40B4-BE49-F238E27FC236}">
                <a16:creationId xmlns="" xmlns:a16="http://schemas.microsoft.com/office/drawing/2014/main" id="{16DFCF7C-B3AE-B54E-A951-3BDEC44934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7730" y="5581291"/>
            <a:ext cx="3086860" cy="884232"/>
          </a:xfrm>
          <a:prstGeom prst="rect">
            <a:avLst/>
          </a:prstGeom>
          <a:solidFill>
            <a:srgbClr val="CC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13" name="Tytuł 1">
            <a:extLst>
              <a:ext uri="{FF2B5EF4-FFF2-40B4-BE49-F238E27FC236}">
                <a16:creationId xmlns="" xmlns:a16="http://schemas.microsoft.com/office/drawing/2014/main" id="{56336B7D-3945-C447-9E9C-CA17A62FABB1}"/>
              </a:ext>
            </a:extLst>
          </p:cNvPr>
          <p:cNvSpPr txBox="1">
            <a:spLocks/>
          </p:cNvSpPr>
          <p:nvPr/>
        </p:nvSpPr>
        <p:spPr>
          <a:xfrm>
            <a:off x="685800" y="1440611"/>
            <a:ext cx="7772400" cy="105242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</a:pPr>
            <a:r>
              <a:rPr lang="pl-PL" sz="6400" b="1" spc="1200" dirty="0" smtClean="0">
                <a:latin typeface="Arial Black" pitchFamily="34" charset="0"/>
              </a:rPr>
              <a:t>MATERIAŁY UZUPEŁNIAJĄCE</a:t>
            </a:r>
          </a:p>
          <a:p>
            <a:pPr>
              <a:lnSpc>
                <a:spcPct val="170000"/>
              </a:lnSpc>
            </a:pPr>
            <a:r>
              <a:rPr lang="pl-PL" sz="6400" b="1" spc="1200" dirty="0" smtClean="0">
                <a:latin typeface="Arial Black" pitchFamily="34" charset="0"/>
              </a:rPr>
              <a:t>DO PREZENTACJI FILMOWEJ</a:t>
            </a:r>
          </a:p>
          <a:p>
            <a:pPr>
              <a:lnSpc>
                <a:spcPct val="170000"/>
              </a:lnSpc>
            </a:pPr>
            <a:r>
              <a:rPr lang="pl-PL" sz="6400" b="1" spc="1200" dirty="0" smtClean="0">
                <a:latin typeface="Arial Black" pitchFamily="34" charset="0"/>
              </a:rPr>
              <a:t>O RODZAJACH </a:t>
            </a:r>
            <a:r>
              <a:rPr lang="pl-PL" sz="6400" b="1" spc="1200" dirty="0" smtClean="0">
                <a:latin typeface="Arial Black" pitchFamily="34" charset="0"/>
              </a:rPr>
              <a:t>LITERACKICH</a:t>
            </a:r>
            <a:r>
              <a:rPr lang="pl-PL" b="1" spc="1200" dirty="0" smtClean="0">
                <a:latin typeface="Arial Black" pitchFamily="34" charset="0"/>
              </a:rPr>
              <a:t>  </a:t>
            </a:r>
            <a:endParaRPr lang="pl-PL" b="1" spc="12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3069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pl-PL" b="1" dirty="0" smtClean="0">
                <a:solidFill>
                  <a:schemeClr val="bg1"/>
                </a:solidFill>
              </a:rPr>
              <a:t>G a t u n k i   l i r y k 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 smtClean="0"/>
              <a:t>	B a j k a</a:t>
            </a:r>
            <a:r>
              <a:rPr lang="pl-PL" dirty="0" smtClean="0"/>
              <a:t> – krótki utwór, często wierszowany, związany              z alegorią, czyli za dosłowną treścią ukryte są głębsze znaczenia; w bajkach bohaterami są zwierzęta (rzadziej rośliny) posiadające cechy typowo ludzkie, a ich zwierzęcość ma na celu wskazanie typowych właściwości danej postaci (lis jest na ogół przebiegły, wół głupi i pracowity, osioł uparty, lew odważny                                   i władczy, wilk zły, zając naiwny itd.). Bajki zawierają morał, pouczenie czytelnika. </a:t>
            </a:r>
          </a:p>
          <a:p>
            <a:pPr>
              <a:buNone/>
            </a:pPr>
            <a:r>
              <a:rPr lang="pl-PL" dirty="0" smtClean="0"/>
              <a:t>	Do najsłynniejszych twórców tego gatunku należeli Jean de La Fontaine w literaturze francuskiej,                        a w polskiej Ignacy Krasicki i Adam Mickiewicz.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pl-PL" b="1" dirty="0" smtClean="0">
                <a:solidFill>
                  <a:schemeClr val="bg1"/>
                </a:solidFill>
              </a:rPr>
              <a:t>G a t u n k i   l i r y k 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 smtClean="0"/>
              <a:t>	S o n e t</a:t>
            </a:r>
            <a:r>
              <a:rPr lang="pl-PL" dirty="0" smtClean="0"/>
              <a:t> – niezwykle kunsztowna kompozycyjnie wypowiedź poetycka, składająca się z 14 wersów zgrupowanych w dwóch czterowierszach i dwóch tercynach (strofy trójwersowe) o ścisłym układzie rymów. Dwie pierwsze strofy mają charakter opisowy, natomiast tercyny są refleksyjno-filozoficzne.                                              W późniejszych wiekach na gruncie francuskim                              i angielskim kształt sonetu uległ modyfikacjom.</a:t>
            </a:r>
          </a:p>
          <a:p>
            <a:pPr>
              <a:buNone/>
            </a:pPr>
            <a:r>
              <a:rPr lang="pl-PL" dirty="0" smtClean="0"/>
              <a:t>	Do najwybitniejszych twórców należy zaliczyć Dantego, Franciszka Petrarkę, Williama </a:t>
            </a:r>
            <a:r>
              <a:rPr lang="pl-PL" dirty="0" err="1" smtClean="0"/>
              <a:t>Shakespeare’a</a:t>
            </a:r>
            <a:r>
              <a:rPr lang="pl-PL" dirty="0" smtClean="0"/>
              <a:t>,                       a na gruncie polskim Mikołaja Sępa Szarzyńskiego, Adama Mickiewicza, Jana Kasprowicza, Kazimierza Tetmajera, Stanisława Grochowiaka.  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Dziękujemy za obejrzenie prezentacji </a:t>
            </a:r>
            <a:br>
              <a:rPr lang="pl-PL" dirty="0" smtClean="0">
                <a:solidFill>
                  <a:schemeClr val="bg1"/>
                </a:solidFill>
              </a:rPr>
            </a:br>
            <a:r>
              <a:rPr lang="pl-PL" dirty="0" smtClean="0">
                <a:solidFill>
                  <a:schemeClr val="bg1"/>
                </a:solidFill>
              </a:rPr>
              <a:t>na temat liryki </a:t>
            </a:r>
            <a:r>
              <a:rPr lang="pl-PL" dirty="0" smtClean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2" indent="0">
              <a:buNone/>
            </a:pPr>
            <a:r>
              <a:rPr lang="pl-PL" sz="4000" b="1" dirty="0" smtClean="0"/>
              <a:t>Hieronim Duczmal</a:t>
            </a:r>
          </a:p>
          <a:p>
            <a:pPr marL="800100" lvl="2" indent="0">
              <a:buNone/>
            </a:pPr>
            <a:r>
              <a:rPr lang="pl-PL" sz="2800" b="1" dirty="0" smtClean="0"/>
              <a:t>e-mail: </a:t>
            </a:r>
            <a:r>
              <a:rPr lang="pl-PL" sz="4000" b="1" u="sng" dirty="0" err="1" smtClean="0">
                <a:solidFill>
                  <a:srgbClr val="0000FF"/>
                </a:solidFill>
              </a:rPr>
              <a:t>hieronim.duczmal@odn.kalisz.pl</a:t>
            </a:r>
            <a:endParaRPr lang="pl-PL" sz="4000" b="1" u="sng" dirty="0" smtClean="0">
              <a:solidFill>
                <a:srgbClr val="0000FF"/>
              </a:solidFill>
            </a:endParaRPr>
          </a:p>
          <a:p>
            <a:pPr marL="800100" lvl="2" indent="0">
              <a:buNone/>
            </a:pPr>
            <a:r>
              <a:rPr lang="pl-PL" sz="4000" b="1" dirty="0" smtClean="0"/>
              <a:t>Maciej Michalski</a:t>
            </a:r>
          </a:p>
          <a:p>
            <a:pPr marL="800100" lvl="2" indent="0">
              <a:buNone/>
            </a:pPr>
            <a:r>
              <a:rPr lang="pl-PL" sz="2800" b="1" dirty="0" smtClean="0"/>
              <a:t>e-mail: </a:t>
            </a:r>
          </a:p>
          <a:p>
            <a:pPr marL="800100" lvl="2" indent="0">
              <a:buNone/>
            </a:pPr>
            <a:r>
              <a:rPr lang="pl-PL" sz="4000" b="1" dirty="0" err="1" smtClean="0">
                <a:hlinkClick r:id="rId2"/>
              </a:rPr>
              <a:t>maciej.michalski@odn.kalisz.pl</a:t>
            </a:r>
            <a:r>
              <a:rPr lang="pl-PL" sz="4000" b="1" dirty="0" smtClean="0"/>
              <a:t> </a:t>
            </a: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="" xmlns:a16="http://schemas.microsoft.com/office/drawing/2014/main" id="{EA1026D9-C004-BE4E-9F24-C7DD393027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9656" y="5747764"/>
            <a:ext cx="2905703" cy="756797"/>
          </a:xfrm>
          <a:prstGeom prst="rect">
            <a:avLst/>
          </a:prstGeom>
          <a:solidFill>
            <a:srgbClr val="DB331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pl-PL" b="1" dirty="0" smtClean="0">
                <a:solidFill>
                  <a:schemeClr val="bg1"/>
                </a:solidFill>
              </a:rPr>
              <a:t>W y j a ś n i e n i e  o g ó l n e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pl-PL" b="1" dirty="0" smtClean="0"/>
              <a:t>   LIRYKA </a:t>
            </a:r>
            <a:r>
              <a:rPr lang="pl-PL" dirty="0" smtClean="0"/>
              <a:t>– jeden z trzech podstawowych  rodzajów literackich (obok epiki i dramatu) obejmujący utwory, których treścią, tematem  jest wyrażenie przeżyć, doznań, emocji przemyśleń, przekonań osoby wypowiadającej się w utworze i nazywanej podmiotem lirycznym („ja” liryczne), najczęściej wyraża swoje myśli w formie monologu. 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pl-PL" b="1" dirty="0" smtClean="0">
                <a:solidFill>
                  <a:schemeClr val="bg1"/>
                </a:solidFill>
              </a:rPr>
              <a:t>G a t u n k i   l i r y k 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pl-PL" sz="5900" b="1" dirty="0" smtClean="0"/>
              <a:t>      P i e ś ń</a:t>
            </a:r>
            <a:r>
              <a:rPr lang="pl-PL" sz="5900" dirty="0" smtClean="0"/>
              <a:t> – gatunek liryczny związany na początku                                                      z muzyką, stroficzny, nierzadko z występującym refrenem                                                         (czyli powtarzającą się częścią tekstu). </a:t>
            </a:r>
          </a:p>
          <a:p>
            <a:pPr>
              <a:lnSpc>
                <a:spcPct val="150000"/>
              </a:lnSpc>
              <a:buNone/>
            </a:pPr>
            <a:r>
              <a:rPr lang="pl-PL" sz="4400" dirty="0" smtClean="0"/>
              <a:t>	</a:t>
            </a:r>
            <a:r>
              <a:rPr lang="pl-PL" sz="6000" dirty="0" smtClean="0"/>
              <a:t>Przykłady: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pl-PL" sz="6000" dirty="0" smtClean="0"/>
              <a:t>Horacy – </a:t>
            </a:r>
            <a:r>
              <a:rPr lang="pl-PL" sz="6000" i="1" dirty="0" smtClean="0"/>
              <a:t>Do Apollina </a:t>
            </a:r>
            <a:endParaRPr lang="pl-PL" sz="6000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pl-PL" sz="6000" i="1" dirty="0" smtClean="0"/>
              <a:t>Pieśń o Rolandzie</a:t>
            </a:r>
            <a:r>
              <a:rPr lang="pl-PL" sz="6000" dirty="0" smtClean="0"/>
              <a:t>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pl-PL" sz="6000" dirty="0" smtClean="0"/>
              <a:t>Jan Kochanowski – </a:t>
            </a:r>
            <a:r>
              <a:rPr lang="pl-PL" sz="6000" i="1" dirty="0" smtClean="0"/>
              <a:t>Pieśń świętojańska o Sobótce</a:t>
            </a:r>
            <a:r>
              <a:rPr lang="pl-PL" sz="6000" dirty="0" smtClean="0"/>
              <a:t>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pl-PL" sz="6000" dirty="0" smtClean="0"/>
              <a:t>Franciszek Karpiński – </a:t>
            </a:r>
            <a:r>
              <a:rPr lang="pl-PL" sz="6000" i="1" dirty="0" smtClean="0"/>
              <a:t>Pieśń poranna</a:t>
            </a:r>
            <a:r>
              <a:rPr lang="pl-PL" sz="6000" dirty="0" smtClean="0"/>
              <a:t> 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pl-PL" sz="6000" dirty="0" smtClean="0"/>
              <a:t>Adam Mickiewicz – </a:t>
            </a:r>
            <a:r>
              <a:rPr lang="pl-PL" sz="6000" i="1" dirty="0" smtClean="0"/>
              <a:t>Pieśń filaretów</a:t>
            </a:r>
            <a:endParaRPr lang="pl-PL" sz="6000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pl-PL" b="1" dirty="0" smtClean="0">
                <a:solidFill>
                  <a:schemeClr val="bg1"/>
                </a:solidFill>
              </a:rPr>
              <a:t>G a t u n k i   l i r y k 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411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pl-PL" b="1" dirty="0" smtClean="0"/>
              <a:t> 	H y m n</a:t>
            </a:r>
            <a:r>
              <a:rPr lang="pl-PL" dirty="0" smtClean="0"/>
              <a:t> – uroczysta, podniosła pieśń pochwalna sławiąca bóstwo, niezwykłych ludzi, męstwo, wzniosłe idee, wielkie wartości, ważne instytucje.</a:t>
            </a:r>
          </a:p>
          <a:p>
            <a:pPr>
              <a:buNone/>
            </a:pPr>
            <a:r>
              <a:rPr lang="pl-PL" dirty="0" smtClean="0"/>
              <a:t>	Przykłady: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pl-PL" i="1" dirty="0" smtClean="0"/>
              <a:t>Hymny homeryckie</a:t>
            </a:r>
            <a:endParaRPr lang="pl-PL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 smtClean="0"/>
              <a:t>Jan Kochanowski – </a:t>
            </a:r>
            <a:r>
              <a:rPr lang="pl-PL" i="1" dirty="0" smtClean="0"/>
              <a:t>Hymn do Boga</a:t>
            </a:r>
            <a:endParaRPr lang="pl-PL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 smtClean="0"/>
              <a:t>Ignacy Krasicki – </a:t>
            </a:r>
            <a:r>
              <a:rPr lang="pl-PL" i="1" dirty="0" smtClean="0"/>
              <a:t>Hymn do miłości Ojczyzny</a:t>
            </a:r>
            <a:r>
              <a:rPr lang="pl-PL" dirty="0" smtClean="0"/>
              <a:t>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 smtClean="0"/>
              <a:t>Juliusz Słowacki – </a:t>
            </a:r>
            <a:r>
              <a:rPr lang="pl-PL" i="1" dirty="0" smtClean="0"/>
              <a:t>Hymn (Smutno mi, Boże)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pl-PL" b="1" dirty="0" smtClean="0">
                <a:solidFill>
                  <a:schemeClr val="bg1"/>
                </a:solidFill>
              </a:rPr>
              <a:t>G a t u n k i   l i r y k 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lvl="0">
              <a:buNone/>
            </a:pPr>
            <a:r>
              <a:rPr lang="pl-PL" b="1" dirty="0" smtClean="0">
                <a:latin typeface="Ubuntu" panose="020B0504030602030204" pitchFamily="34" charset="0"/>
              </a:rPr>
              <a:t>	</a:t>
            </a:r>
          </a:p>
          <a:p>
            <a:pPr lvl="0">
              <a:buNone/>
            </a:pPr>
            <a:r>
              <a:rPr lang="pl-PL" sz="2800" b="1" dirty="0" smtClean="0">
                <a:latin typeface="Ubuntu" panose="020B0504030602030204" pitchFamily="34" charset="0"/>
              </a:rPr>
              <a:t>	E l e g i a</a:t>
            </a:r>
            <a:r>
              <a:rPr lang="pl-PL" sz="2800" dirty="0" smtClean="0">
                <a:latin typeface="Ubuntu" panose="020B0504030602030204" pitchFamily="34" charset="0"/>
              </a:rPr>
              <a:t> – w starożytnej Grecji pieśń lamentacyjna, wierszowana, śpiewana podczas pogrzebu, bliska trenowi. </a:t>
            </a:r>
          </a:p>
          <a:p>
            <a:pPr>
              <a:buNone/>
            </a:pPr>
            <a:r>
              <a:rPr lang="pl-PL" dirty="0" smtClean="0"/>
              <a:t>	Przykłady:</a:t>
            </a:r>
          </a:p>
          <a:p>
            <a:pPr lvl="1">
              <a:buFont typeface="Arial" pitchFamily="34" charset="0"/>
              <a:buChar char="•"/>
            </a:pPr>
            <a:r>
              <a:rPr lang="pl-PL" dirty="0" smtClean="0"/>
              <a:t>Johann Wolfgang Goethe – </a:t>
            </a:r>
            <a:r>
              <a:rPr lang="pl-PL" i="1" dirty="0" smtClean="0"/>
              <a:t>Elegie rzymskie</a:t>
            </a:r>
          </a:p>
          <a:p>
            <a:pPr lvl="1">
              <a:buFont typeface="Arial" pitchFamily="34" charset="0"/>
              <a:buChar char="•"/>
            </a:pPr>
            <a:r>
              <a:rPr lang="pl-PL" dirty="0" smtClean="0"/>
              <a:t>Franciszek Karpiński </a:t>
            </a:r>
            <a:r>
              <a:rPr lang="pl-PL" i="1" dirty="0" smtClean="0"/>
              <a:t>– Żale sarmaty nad grobem Zygmunta Augusta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pl-PL" b="1" dirty="0" smtClean="0">
                <a:solidFill>
                  <a:schemeClr val="bg1"/>
                </a:solidFill>
              </a:rPr>
              <a:t>G a t u n k i   l i r y k 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5521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defTabSz="914400">
              <a:lnSpc>
                <a:spcPct val="110000"/>
              </a:lnSpc>
              <a:buNone/>
              <a:defRPr/>
            </a:pPr>
            <a:r>
              <a:rPr lang="pl-PL" b="1" dirty="0" smtClean="0">
                <a:latin typeface="Ubuntu" panose="020B0504030602030204" pitchFamily="34" charset="0"/>
              </a:rPr>
              <a:t>	</a:t>
            </a:r>
            <a:r>
              <a:rPr lang="pl-PL" sz="2800" b="1" dirty="0" smtClean="0">
                <a:latin typeface="Ubuntu" panose="020B0504030602030204" pitchFamily="34" charset="0"/>
              </a:rPr>
              <a:t>T r e n</a:t>
            </a:r>
            <a:r>
              <a:rPr lang="pl-PL" sz="2800" dirty="0" smtClean="0">
                <a:latin typeface="Ubuntu" panose="020B0504030602030204" pitchFamily="34" charset="0"/>
              </a:rPr>
              <a:t> – tak jak elegia jest gatunkiem poezji żałobnej, wyrażającej smutek po czyjejś śmierci, rozpamiętującej czyny  i myśli osoby zmarłej.</a:t>
            </a:r>
          </a:p>
          <a:p>
            <a:pPr lvl="0" defTabSz="914400">
              <a:lnSpc>
                <a:spcPct val="110000"/>
              </a:lnSpc>
              <a:buNone/>
              <a:defRPr/>
            </a:pPr>
            <a:endParaRPr lang="pl-PL" sz="2000" dirty="0" smtClean="0">
              <a:latin typeface="Ubuntu" panose="020B0504030602030204" pitchFamily="34" charset="0"/>
            </a:endParaRPr>
          </a:p>
          <a:p>
            <a:pPr lvl="0" defTabSz="914400">
              <a:buNone/>
              <a:defRPr/>
            </a:pPr>
            <a:r>
              <a:rPr lang="pl-PL" sz="2400" dirty="0" smtClean="0">
                <a:latin typeface="Ubuntu" panose="020B0504030602030204" pitchFamily="34" charset="0"/>
              </a:rPr>
              <a:t>	</a:t>
            </a:r>
            <a:r>
              <a:rPr lang="pl-PL" sz="2800" dirty="0" smtClean="0">
                <a:latin typeface="Ubuntu" panose="020B0504030602030204" pitchFamily="34" charset="0"/>
              </a:rPr>
              <a:t>Przykłady:</a:t>
            </a:r>
          </a:p>
          <a:p>
            <a:pPr lvl="1" defTabSz="914400">
              <a:buFont typeface="Arial" panose="020B0604020202020204" pitchFamily="34" charset="0"/>
              <a:buChar char="•"/>
              <a:defRPr/>
            </a:pPr>
            <a:r>
              <a:rPr lang="pl-PL" dirty="0" smtClean="0">
                <a:latin typeface="Ubuntu" panose="020B0504030602030204" pitchFamily="34" charset="0"/>
              </a:rPr>
              <a:t>Lamentacje Jeremiasza</a:t>
            </a:r>
          </a:p>
          <a:p>
            <a:pPr lvl="1" defTabSz="914400">
              <a:buFont typeface="Arial" panose="020B0604020202020204" pitchFamily="34" charset="0"/>
              <a:buChar char="•"/>
              <a:defRPr/>
            </a:pPr>
            <a:r>
              <a:rPr lang="pl-PL" dirty="0" smtClean="0">
                <a:latin typeface="Ubuntu" panose="020B0504030602030204" pitchFamily="34" charset="0"/>
              </a:rPr>
              <a:t>Jan Kochanowski – </a:t>
            </a:r>
            <a:r>
              <a:rPr lang="pl-PL" i="1" dirty="0" smtClean="0">
                <a:latin typeface="Ubuntu" panose="020B0504030602030204" pitchFamily="34" charset="0"/>
              </a:rPr>
              <a:t>Treny</a:t>
            </a:r>
            <a:r>
              <a:rPr lang="pl-PL" dirty="0" smtClean="0">
                <a:latin typeface="Ubuntu" panose="020B0504030602030204" pitchFamily="34" charset="0"/>
              </a:rPr>
              <a:t> 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pl-PL" b="1" dirty="0" smtClean="0">
                <a:solidFill>
                  <a:schemeClr val="bg1"/>
                </a:solidFill>
              </a:rPr>
              <a:t>G a t u n k i   l i r y k 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pl-PL" b="1" dirty="0" smtClean="0"/>
              <a:t>	O d a</a:t>
            </a:r>
            <a:r>
              <a:rPr lang="pl-PL" dirty="0" smtClean="0"/>
              <a:t> – gatunek wywodzący się z greckiej liryki chóralnej, utwór pisany wierszem, na ogół stroficzny,                              o charakterze pochwalnym lub dziękczynnym,            utrzymany w patetycznym tonie, opiewający wybitne postaci, zdarzenia, idee czy instytucje.</a:t>
            </a:r>
          </a:p>
          <a:p>
            <a:pPr>
              <a:lnSpc>
                <a:spcPct val="150000"/>
              </a:lnSpc>
              <a:buNone/>
            </a:pPr>
            <a:r>
              <a:rPr lang="pl-PL" dirty="0" smtClean="0"/>
              <a:t>	Przykład: </a:t>
            </a:r>
          </a:p>
          <a:p>
            <a:pPr>
              <a:lnSpc>
                <a:spcPct val="150000"/>
              </a:lnSpc>
              <a:buNone/>
            </a:pPr>
            <a:r>
              <a:rPr lang="pl-PL" dirty="0" smtClean="0"/>
              <a:t>	Adam Mickiewicz – </a:t>
            </a:r>
            <a:r>
              <a:rPr lang="pl-PL" i="1" dirty="0" smtClean="0"/>
              <a:t>Oda do młodości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pl-PL" b="1" dirty="0" smtClean="0">
                <a:solidFill>
                  <a:schemeClr val="bg1"/>
                </a:solidFill>
              </a:rPr>
              <a:t>G a t u n k i   l i r y k 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pl-PL" b="1" dirty="0" smtClean="0"/>
              <a:t>	P s a l m</a:t>
            </a:r>
            <a:r>
              <a:rPr lang="pl-PL" dirty="0" smtClean="0"/>
              <a:t> – hebrajska pieśń religijna, modlitewno – hymniczna. 150 psalmów wchodzi w skład </a:t>
            </a:r>
            <a:r>
              <a:rPr lang="pl-PL" i="1" dirty="0" smtClean="0"/>
              <a:t>Starego</a:t>
            </a:r>
            <a:r>
              <a:rPr lang="pl-PL" dirty="0" smtClean="0"/>
              <a:t> </a:t>
            </a:r>
            <a:r>
              <a:rPr lang="pl-PL" i="1" dirty="0" smtClean="0"/>
              <a:t>Testamentu</a:t>
            </a:r>
            <a:r>
              <a:rPr lang="pl-PL" dirty="0" smtClean="0"/>
              <a:t>. Psalmy są różnego rodzaju: chwalące Boga, dziękczynne, dydaktyczne, pokutne, profetyczne, prorocze, żałobne i inne.                                                  W tradycji biblijnej autorstwo wielu psalmów przypisuje się królowi Izraela – Dawidowi.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pl-PL" b="1" dirty="0" smtClean="0">
                <a:solidFill>
                  <a:schemeClr val="bg1"/>
                </a:solidFill>
              </a:rPr>
              <a:t>G a t u n k i   l i r y k 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	F r a s z k a </a:t>
            </a:r>
            <a:r>
              <a:rPr lang="pl-PL" dirty="0" smtClean="0"/>
              <a:t>– drobny utwór wierszowany, często o charakterze żartobliwym, przedstawiający zabawne sytuacje, postaci. Współcześnie fraszka opiera się głównie                    na dowcipie językowym. 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dirty="0" smtClean="0"/>
              <a:t>	Przykład – zbiór fraszek Jana Kochanowskiego  </a:t>
            </a:r>
            <a:endParaRPr lang="pl-PL" b="1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247</Words>
  <Application>Microsoft Office PowerPoint</Application>
  <PresentationFormat>Pokaz na ekranie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L I R Y K A</vt:lpstr>
      <vt:lpstr>W y j a ś n i e n i e  o g ó l n e</vt:lpstr>
      <vt:lpstr>G a t u n k i   l i r y k i</vt:lpstr>
      <vt:lpstr>G a t u n k i   l i r y k i</vt:lpstr>
      <vt:lpstr>G a t u n k i   l i r y k i</vt:lpstr>
      <vt:lpstr>G a t u n k i   l i r y k i</vt:lpstr>
      <vt:lpstr>G a t u n k i   l i r y k i</vt:lpstr>
      <vt:lpstr>G a t u n k i   l i r y k i</vt:lpstr>
      <vt:lpstr>G a t u n k i   l i r y k i</vt:lpstr>
      <vt:lpstr>G a t u n k i   l i r y k i</vt:lpstr>
      <vt:lpstr>G a t u n k i   l i r y k i</vt:lpstr>
      <vt:lpstr>Dziękujemy za obejrzenie prezentacji  na temat liryki 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Piotr</dc:creator>
  <cp:lastModifiedBy>Asus</cp:lastModifiedBy>
  <cp:revision>73</cp:revision>
  <dcterms:created xsi:type="dcterms:W3CDTF">2018-10-12T07:45:35Z</dcterms:created>
  <dcterms:modified xsi:type="dcterms:W3CDTF">2020-05-15T06:48:07Z</dcterms:modified>
</cp:coreProperties>
</file>